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32" r:id="rId1"/>
  </p:sldMasterIdLst>
  <p:notesMasterIdLst>
    <p:notesMasterId r:id="rId23"/>
  </p:notesMasterIdLst>
  <p:handoutMasterIdLst>
    <p:handoutMasterId r:id="rId24"/>
  </p:handoutMasterIdLst>
  <p:sldIdLst>
    <p:sldId id="256" r:id="rId2"/>
    <p:sldId id="257" r:id="rId3"/>
    <p:sldId id="292" r:id="rId4"/>
    <p:sldId id="293" r:id="rId5"/>
    <p:sldId id="259" r:id="rId6"/>
    <p:sldId id="294" r:id="rId7"/>
    <p:sldId id="263" r:id="rId8"/>
    <p:sldId id="295" r:id="rId9"/>
    <p:sldId id="285" r:id="rId10"/>
    <p:sldId id="296" r:id="rId11"/>
    <p:sldId id="261" r:id="rId12"/>
    <p:sldId id="286" r:id="rId13"/>
    <p:sldId id="297" r:id="rId14"/>
    <p:sldId id="260" r:id="rId15"/>
    <p:sldId id="265" r:id="rId16"/>
    <p:sldId id="287" r:id="rId17"/>
    <p:sldId id="288" r:id="rId18"/>
    <p:sldId id="289" r:id="rId19"/>
    <p:sldId id="291" r:id="rId20"/>
    <p:sldId id="290" r:id="rId21"/>
    <p:sldId id="284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B79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107" autoAdjust="0"/>
    <p:restoredTop sz="89727" autoAdjust="0"/>
  </p:normalViewPr>
  <p:slideViewPr>
    <p:cSldViewPr snapToGrid="0">
      <p:cViewPr>
        <p:scale>
          <a:sx n="93" d="100"/>
          <a:sy n="93" d="100"/>
        </p:scale>
        <p:origin x="712" y="256"/>
      </p:cViewPr>
      <p:guideLst>
        <p:guide orient="horz" pos="218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8" d="100"/>
          <a:sy n="88" d="100"/>
        </p:scale>
        <p:origin x="3132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handoutMaster" Target="handoutMasters/handoutMaster1.xml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smtClean="0"/>
              <a:t>9/20/2016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mtClean="0"/>
              <a:t>9/20/2016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095F30-3B85-4263-8E92-DC4D1C6B75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084992"/>
      </p:ext>
    </p:extLst>
  </p:cSld>
  <p:clrMap bg1="lt1" tx1="dk1" bg2="lt2" tx2="dk2" accent1="accent1" accent2="accent2" accent3="accent3" accent4="accent4" accent5="accent5" accent6="accent6" hlink="hlink" folHlink="folHlink"/>
  <p:hf hd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smtClean="0"/>
              <a:t>9/20/2016</a:t>
            </a:r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mtClean="0"/>
              <a:t>9/20/2016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D2C618-43CE-4444-9BB1-82180D8E4A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616790"/>
      </p:ext>
    </p:extLst>
  </p:cSld>
  <p:clrMap bg1="lt1" tx1="dk1" bg2="lt2" tx2="dk2" accent1="accent1" accent2="accent2" accent3="accent3" accent4="accent4" accent5="accent5" accent6="accent6" hlink="hlink" folHlink="folHlink"/>
  <p:hf hd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 smtClean="0"/>
              <a:t>9/20/2016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9/20/2016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2C618-43CE-4444-9BB1-82180D8E4A9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3173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endParaRPr lang="en-US" baseline="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 smtClean="0"/>
              <a:t>9/20/2016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9/20/2016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2C618-43CE-4444-9BB1-82180D8E4A9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1303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 smtClean="0"/>
              <a:t>9/20/2016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9/20/2016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2C618-43CE-4444-9BB1-82180D8E4A9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2476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3130606"/>
            <a:ext cx="9144000" cy="1015163"/>
          </a:xfrm>
        </p:spPr>
        <p:txBody>
          <a:bodyPr anchor="b">
            <a:normAutofit/>
          </a:bodyPr>
          <a:lstStyle>
            <a:lvl1pPr algn="l">
              <a:lnSpc>
                <a:spcPts val="4000"/>
              </a:lnSpc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237844"/>
            <a:ext cx="9144000" cy="1655762"/>
          </a:xfrm>
        </p:spPr>
        <p:txBody>
          <a:bodyPr/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19" name="TextBox 18"/>
          <p:cNvSpPr txBox="1"/>
          <p:nvPr userDrawn="1"/>
        </p:nvSpPr>
        <p:spPr>
          <a:xfrm>
            <a:off x="1524000" y="5308831"/>
            <a:ext cx="97951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b="1" dirty="0" smtClean="0">
                <a:solidFill>
                  <a:schemeClr val="bg1"/>
                </a:solidFill>
              </a:rPr>
              <a:t>VIC/BCSPP</a:t>
            </a:r>
            <a:r>
              <a:rPr lang="en-US" sz="1800" b="1" baseline="0" dirty="0" smtClean="0">
                <a:solidFill>
                  <a:schemeClr val="bg1"/>
                </a:solidFill>
              </a:rPr>
              <a:t> Training</a:t>
            </a:r>
          </a:p>
          <a:p>
            <a:pPr algn="r"/>
            <a:r>
              <a:rPr lang="en-US" sz="1400" b="0" dirty="0" smtClean="0">
                <a:solidFill>
                  <a:schemeClr val="bg1"/>
                </a:solidFill>
              </a:rPr>
              <a:t>Huntsville,</a:t>
            </a:r>
            <a:r>
              <a:rPr lang="en-US" sz="1400" b="0" baseline="0" dirty="0" smtClean="0">
                <a:solidFill>
                  <a:schemeClr val="bg1"/>
                </a:solidFill>
              </a:rPr>
              <a:t> AL</a:t>
            </a:r>
            <a:endParaRPr lang="en-US" sz="1400" b="0" dirty="0">
              <a:solidFill>
                <a:schemeClr val="bg1"/>
              </a:solidFill>
            </a:endParaRPr>
          </a:p>
        </p:txBody>
      </p:sp>
      <p:cxnSp>
        <p:nvCxnSpPr>
          <p:cNvPr id="24" name="Straight Connector 23"/>
          <p:cNvCxnSpPr/>
          <p:nvPr userDrawn="1"/>
        </p:nvCxnSpPr>
        <p:spPr>
          <a:xfrm>
            <a:off x="0" y="3108718"/>
            <a:ext cx="12192000" cy="78870"/>
          </a:xfrm>
          <a:prstGeom prst="line">
            <a:avLst/>
          </a:prstGeom>
          <a:ln w="190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 userDrawn="1"/>
        </p:nvSpPr>
        <p:spPr>
          <a:xfrm>
            <a:off x="10812625" y="107008"/>
            <a:ext cx="1267080" cy="57751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 t="21816" r="9342" b="14165"/>
          <a:stretch/>
        </p:blipFill>
        <p:spPr>
          <a:xfrm>
            <a:off x="-124545" y="-234088"/>
            <a:ext cx="12316545" cy="3342806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>
          <a:xfrm>
            <a:off x="0" y="6267013"/>
            <a:ext cx="12192000" cy="5909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9379" y="6290145"/>
            <a:ext cx="7053241" cy="567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7674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619954"/>
            <a:ext cx="2743200" cy="20732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2/8/2017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NASA Earth Data Webinar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1D34E-3A99-4564-99EF-246160B58E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7585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619954"/>
            <a:ext cx="2743200" cy="20732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2/8/2017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NASA Earth Data Webinar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1D34E-3A99-4564-99EF-246160B58E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6884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buClr>
                <a:schemeClr val="accent2"/>
              </a:buClr>
              <a:defRPr sz="2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buClr>
                <a:schemeClr val="accent2"/>
              </a:buClr>
              <a:defRPr sz="24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buClr>
                <a:schemeClr val="accent2"/>
              </a:buClr>
              <a:defRPr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buClr>
                <a:schemeClr val="accent2"/>
              </a:buClr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buClr>
                <a:schemeClr val="accent2"/>
              </a:buClr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VIC/BCSPP Training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1D34E-3A99-4564-99EF-246160B58E9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838200" y="6640736"/>
            <a:ext cx="2743200" cy="207320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 smtClean="0"/>
              <a:t>3/6/2017</a:t>
            </a:r>
            <a:endParaRPr lang="en-US" dirty="0"/>
          </a:p>
        </p:txBody>
      </p:sp>
      <p:sp>
        <p:nvSpPr>
          <p:cNvPr id="4" name="Rectangle 3"/>
          <p:cNvSpPr/>
          <p:nvPr userDrawn="1"/>
        </p:nvSpPr>
        <p:spPr>
          <a:xfrm>
            <a:off x="10694068" y="50390"/>
            <a:ext cx="1319463" cy="49677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8203" y="98502"/>
            <a:ext cx="2014398" cy="514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2053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45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NASA Earth Data Webinar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1D34E-3A99-4564-99EF-246160B58E9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838200" y="6640736"/>
            <a:ext cx="2743200" cy="207320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 smtClean="0"/>
              <a:t>9/20/2016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87786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NASA Earth Data Webinar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1D34E-3A99-4564-99EF-246160B58E9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838200" y="6640736"/>
            <a:ext cx="2743200" cy="207320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 smtClean="0"/>
              <a:t>9/20/2016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82673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66078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192601"/>
            <a:ext cx="5157787" cy="799750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1992351"/>
            <a:ext cx="5157787" cy="419731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192601"/>
            <a:ext cx="5183188" cy="799750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1992351"/>
            <a:ext cx="5183188" cy="419731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NASA Earth Data Webinar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A1D34E-3A99-4564-99EF-246160B58E9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Slide Number Placeholder 5"/>
          <p:cNvSpPr txBox="1">
            <a:spLocks/>
          </p:cNvSpPr>
          <p:nvPr userDrawn="1"/>
        </p:nvSpPr>
        <p:spPr>
          <a:xfrm>
            <a:off x="838200" y="6640736"/>
            <a:ext cx="2743200" cy="207320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 smtClean="0"/>
              <a:t>9/20/2016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75175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NASA Earth Data Webinar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A1D34E-3A99-4564-99EF-246160B58E9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Slide Number Placeholder 5"/>
          <p:cNvSpPr txBox="1">
            <a:spLocks/>
          </p:cNvSpPr>
          <p:nvPr userDrawn="1"/>
        </p:nvSpPr>
        <p:spPr>
          <a:xfrm>
            <a:off x="838200" y="6640736"/>
            <a:ext cx="2743200" cy="207320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 smtClean="0"/>
              <a:t>9/20/2016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88363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NASA Earth Data Webinar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1D34E-3A99-4564-99EF-246160B58E98}" type="slidenum">
              <a:rPr lang="en-US" smtClean="0"/>
              <a:t>‹#›</a:t>
            </a:fld>
            <a:endParaRPr lang="en-US"/>
          </a:p>
        </p:txBody>
      </p:sp>
      <p:sp>
        <p:nvSpPr>
          <p:cNvPr id="5" name="Slide Number Placeholder 5"/>
          <p:cNvSpPr txBox="1">
            <a:spLocks/>
          </p:cNvSpPr>
          <p:nvPr userDrawn="1"/>
        </p:nvSpPr>
        <p:spPr>
          <a:xfrm>
            <a:off x="838200" y="6640736"/>
            <a:ext cx="2743200" cy="207320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 smtClean="0"/>
              <a:t>9/20/2016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23833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NASA Earth Data Webinar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1D34E-3A99-4564-99EF-246160B58E9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838200" y="6640736"/>
            <a:ext cx="2743200" cy="207320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 smtClean="0"/>
              <a:t>9/20/2016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9708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NASA Earth Data Webinar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1D34E-3A99-4564-99EF-246160B58E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6665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1"/>
            <a:ext cx="12192000" cy="67853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" name="Rectangle 6"/>
          <p:cNvSpPr/>
          <p:nvPr userDrawn="1"/>
        </p:nvSpPr>
        <p:spPr>
          <a:xfrm>
            <a:off x="0" y="6619954"/>
            <a:ext cx="12192000" cy="24548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2619"/>
            <a:ext cx="10515600" cy="64591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772614"/>
            <a:ext cx="10515600" cy="58091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89508" y="6635068"/>
            <a:ext cx="4114800" cy="207320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lvl1pPr algn="ctr"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NASA Earth Data Webinar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635068"/>
            <a:ext cx="2743200" cy="207320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fld id="{A2A1D34E-3A99-4564-99EF-246160B58E98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8777" y="124224"/>
            <a:ext cx="1098787" cy="416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4309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iming>
    <p:tnLst>
      <p:par>
        <p:cTn id="1" dur="indefinite" restart="never" nodeType="tmRoot"/>
      </p:par>
    </p:tnLst>
  </p:timing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microsoft.com/office/2007/relationships/hdphoto" Target="../media/hdphoto1.wdp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vic.readthedocs.io/en/master/Documentation/Drivers/Classic/SnowBand/" TargetMode="External"/><Relationship Id="rId3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2.jpl.nasa.gov/srtm/" TargetMode="External"/><Relationship Id="rId4" Type="http://schemas.openxmlformats.org/officeDocument/2006/relationships/hyperlink" Target="https://lta.cr.usgs.gov/GMTED2010" TargetMode="External"/><Relationship Id="rId5" Type="http://schemas.openxmlformats.org/officeDocument/2006/relationships/hyperlink" Target="http://www.hydrosheds.org/" TargetMode="External"/><Relationship Id="rId6" Type="http://schemas.openxmlformats.org/officeDocument/2006/relationships/hyperlink" Target="https://lta.cr.usgs.gov/NED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mao.gsfc.nasa.gov/reanalysis/MERRA-2/" TargetMode="External"/><Relationship Id="rId4" Type="http://schemas.openxmlformats.org/officeDocument/2006/relationships/hyperlink" Target="https://www.ncdc.noaa.gov/data-access/model-data/model-datasets/climate-forecast-system-version2-cfsv2#CFS" TargetMode="External"/><Relationship Id="rId5" Type="http://schemas.openxmlformats.org/officeDocument/2006/relationships/hyperlink" Target="http://hydrology.princeton.edu/data.pgf.php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ecmwf.int/en/research/climate-reanalysis/era-interim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disc.gsfc.nasa.gov/datareleases/imerg_data_release" TargetMode="External"/><Relationship Id="rId4" Type="http://schemas.openxmlformats.org/officeDocument/2006/relationships/hyperlink" Target="http://www.cpc.ncep.noaa.gov/products/janowiak/cmorph_description.html" TargetMode="External"/><Relationship Id="rId5" Type="http://schemas.openxmlformats.org/officeDocument/2006/relationships/hyperlink" Target="https://www.esrl.noaa.gov/psd/data/gridded/data.gpcc.html" TargetMode="External"/><Relationship Id="rId6" Type="http://schemas.openxmlformats.org/officeDocument/2006/relationships/hyperlink" Target="https://data.noaa.gov/dataset/global-surface-summary-of-the-day-gsod" TargetMode="External"/><Relationship Id="rId7" Type="http://schemas.openxmlformats.org/officeDocument/2006/relationships/hyperlink" Target="https://www.ncdc.noaa.gov/data-access/land-based-station-data/land-based-datasets/global-historical-climatology-network-ghcn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chg.geog.ucsb.edu/data/chirps/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hydro.washington.edu/forecast/monitor_west/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tiff"/><Relationship Id="rId3" Type="http://schemas.openxmlformats.org/officeDocument/2006/relationships/image" Target="../media/image15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vic.readthedocs.io/en/master/Documentation/Drivers/Classic/GlobalParam/" TargetMode="External"/><Relationship Id="rId3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vic.readthedocs.io/en/master/Documentation/Drivers/Classic/SoilParam/" TargetMode="External"/><Relationship Id="rId3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hyperlink" Target="http://www.fao.org/soils-portal/soil-survey/soil-maps-and-databases/harmonized-world-soil-database-v12/en/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vic.readthedocs.io/en/master/Documentation/Drivers/Classic/VegParam/" TargetMode="External"/><Relationship Id="rId3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lpdaac.usgs.gov/dataset_discovery/modis/modis_products_table/mcd12q1" TargetMode="External"/><Relationship Id="rId4" Type="http://schemas.openxmlformats.org/officeDocument/2006/relationships/hyperlink" Target="http://www.ral.ucar.edu/research/land/technology/noahmp/HRLDAS-v3.6/VEGPARM.TBL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vic.readthedocs.io/en/master/Documentation/Drivers/Classic/VegLib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lpdaac.usgs.gov/dataset_discovery/modis/modis_products_table/mod15a2" TargetMode="External"/><Relationship Id="rId4" Type="http://schemas.openxmlformats.org/officeDocument/2006/relationships/hyperlink" Target="http://modis-atmos.gsfc.nasa.gov/ALBEDO/index.html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ctrTitle"/>
          </p:nvPr>
        </p:nvSpPr>
        <p:spPr>
          <a:xfrm>
            <a:off x="1524000" y="3139610"/>
            <a:ext cx="9796272" cy="1474123"/>
          </a:xfrm>
        </p:spPr>
        <p:txBody>
          <a:bodyPr>
            <a:normAutofit/>
          </a:bodyPr>
          <a:lstStyle/>
          <a:p>
            <a:r>
              <a:rPr lang="en-US" dirty="0" smtClean="0"/>
              <a:t>VIC DATA INPUTS AND OPTIONAL PROCESSES</a:t>
            </a:r>
            <a:endParaRPr lang="en-US" dirty="0"/>
          </a:p>
        </p:txBody>
      </p:sp>
      <p:sp>
        <p:nvSpPr>
          <p:cNvPr id="14" name="Subtitle 13"/>
          <p:cNvSpPr>
            <a:spLocks noGrp="1"/>
          </p:cNvSpPr>
          <p:nvPr>
            <p:ph type="subTitle" idx="1"/>
          </p:nvPr>
        </p:nvSpPr>
        <p:spPr>
          <a:xfrm>
            <a:off x="1524000" y="4728033"/>
            <a:ext cx="9144000" cy="1451094"/>
          </a:xfrm>
        </p:spPr>
        <p:txBody>
          <a:bodyPr>
            <a:normAutofit/>
          </a:bodyPr>
          <a:lstStyle/>
          <a:p>
            <a:r>
              <a:rPr lang="en-US" sz="2000" dirty="0" smtClean="0"/>
              <a:t>Kel Markert</a:t>
            </a:r>
          </a:p>
          <a:p>
            <a:r>
              <a:rPr lang="en-US" dirty="0" smtClean="0"/>
              <a:t>NASA-SERVIR Mekong Regional Associate</a:t>
            </a:r>
          </a:p>
          <a:p>
            <a:r>
              <a:rPr lang="en-US" dirty="0" smtClean="0"/>
              <a:t>University of Alabama in Huntsville | Earth System Science Center</a:t>
            </a:r>
          </a:p>
          <a:p>
            <a:r>
              <a:rPr lang="en-US" dirty="0" smtClean="0"/>
              <a:t>6 March 2017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154905" y="643288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 t="21816" r="9342" b="14165"/>
          <a:stretch/>
        </p:blipFill>
        <p:spPr>
          <a:xfrm>
            <a:off x="-124545" y="-234088"/>
            <a:ext cx="12316545" cy="3342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665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ELEVATION BAND FILE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Not a required input</a:t>
            </a:r>
          </a:p>
          <a:p>
            <a:r>
              <a:rPr lang="en-US" dirty="0" smtClean="0"/>
              <a:t>Used to partition grid cell into different elevation for more accurate orographic effects</a:t>
            </a:r>
          </a:p>
          <a:p>
            <a:r>
              <a:rPr lang="en-US" dirty="0" smtClean="0"/>
              <a:t>Set maximum number of elevation band</a:t>
            </a:r>
          </a:p>
          <a:p>
            <a:pPr lvl="1"/>
            <a:r>
              <a:rPr lang="en-US" dirty="0" smtClean="0"/>
              <a:t>Each grid needs the maximum number of bands specified (fill non-</a:t>
            </a:r>
            <a:r>
              <a:rPr lang="en-US" dirty="0" err="1" smtClean="0"/>
              <a:t>existant</a:t>
            </a:r>
            <a:r>
              <a:rPr lang="en-US" dirty="0" smtClean="0"/>
              <a:t> bands with zeros)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r>
              <a:rPr lang="en-US" dirty="0" smtClean="0"/>
              <a:t>Elevation band file </a:t>
            </a:r>
            <a:r>
              <a:rPr lang="en-US" dirty="0"/>
              <a:t>documentation: </a:t>
            </a:r>
            <a:r>
              <a:rPr lang="en-US" dirty="0">
                <a:hlinkClick r:id="rId2"/>
              </a:rPr>
              <a:t>http://vic.readthedocs.io/en/master/Documentation/Drivers/Classic/SnowBand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 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VIC/BCSPP Training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1D34E-3A99-4564-99EF-246160B58E98}" type="slidenum">
              <a:rPr lang="en-US" smtClean="0"/>
              <a:t>10</a:t>
            </a:fld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677451" y="3488329"/>
            <a:ext cx="10837098" cy="1683781"/>
            <a:chOff x="1039090" y="4181057"/>
            <a:chExt cx="10837098" cy="1683781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6800" y="4211436"/>
              <a:ext cx="10058400" cy="1538708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>
              <a:off x="1039090" y="4197581"/>
              <a:ext cx="256540" cy="19456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389270" y="4197581"/>
              <a:ext cx="5272878" cy="194564"/>
            </a:xfrm>
            <a:prstGeom prst="rect">
              <a:avLst/>
            </a:prstGeom>
            <a:noFill/>
            <a:ln w="28575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2060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6691418" y="4181057"/>
              <a:ext cx="4433782" cy="211087"/>
            </a:xfrm>
            <a:prstGeom prst="rect">
              <a:avLst/>
            </a:prstGeom>
            <a:noFill/>
            <a:ln w="28575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C000"/>
                </a:solidFill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740308" y="4664509"/>
              <a:ext cx="5135880" cy="120032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lvl="2"/>
              <a:r>
                <a:rPr lang="en-US" sz="2400" dirty="0">
                  <a:solidFill>
                    <a:srgbClr val="FF0000"/>
                  </a:solidFill>
                </a:rPr>
                <a:t>Grid cell </a:t>
              </a:r>
              <a:r>
                <a:rPr lang="en-US" sz="2400" dirty="0" smtClean="0">
                  <a:solidFill>
                    <a:srgbClr val="FF0000"/>
                  </a:solidFill>
                </a:rPr>
                <a:t>ID</a:t>
              </a:r>
              <a:endParaRPr lang="en-US" sz="2400" dirty="0">
                <a:solidFill>
                  <a:srgbClr val="FF0000"/>
                </a:solidFill>
              </a:endParaRPr>
            </a:p>
            <a:p>
              <a:pPr lvl="2"/>
              <a:r>
                <a:rPr lang="en-US" sz="2400" dirty="0" smtClean="0">
                  <a:solidFill>
                    <a:srgbClr val="002060"/>
                  </a:solidFill>
                </a:rPr>
                <a:t>Band percent coverage</a:t>
              </a:r>
              <a:endParaRPr lang="en-US" sz="2400" dirty="0">
                <a:solidFill>
                  <a:srgbClr val="7030A0"/>
                </a:solidFill>
              </a:endParaRPr>
            </a:p>
            <a:p>
              <a:pPr lvl="2"/>
              <a:r>
                <a:rPr lang="en-US" sz="2400" dirty="0" smtClean="0">
                  <a:solidFill>
                    <a:srgbClr val="92D050"/>
                  </a:solidFill>
                </a:rPr>
                <a:t>Average band elevation</a:t>
              </a:r>
              <a:endParaRPr lang="en-US" sz="2400" dirty="0">
                <a:solidFill>
                  <a:srgbClr val="92D05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70501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8983" y="747068"/>
            <a:ext cx="3713018" cy="58347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ELEVATION DATASETS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772614"/>
            <a:ext cx="8405813" cy="5809179"/>
          </a:xfrm>
        </p:spPr>
        <p:txBody>
          <a:bodyPr>
            <a:normAutofit/>
          </a:bodyPr>
          <a:lstStyle/>
          <a:p>
            <a:r>
              <a:rPr lang="en-US" dirty="0" smtClean="0"/>
              <a:t>Plethora of DEM datasets available</a:t>
            </a:r>
          </a:p>
          <a:p>
            <a:pPr lvl="1"/>
            <a:r>
              <a:rPr lang="en-US" dirty="0" smtClean="0"/>
              <a:t>SRTM, GMTED, HydroSheds, NED, etc</a:t>
            </a:r>
            <a:r>
              <a:rPr lang="en-US" dirty="0" smtClean="0"/>
              <a:t>.</a:t>
            </a:r>
          </a:p>
          <a:p>
            <a:pPr lvl="2"/>
            <a:r>
              <a:rPr lang="en-US" dirty="0">
                <a:hlinkClick r:id="rId3"/>
              </a:rPr>
              <a:t>http://www2.jpl.nasa.gov/srtm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pPr lvl="2"/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lta.cr.usgs.gov/GMTED2010</a:t>
            </a:r>
            <a:endParaRPr lang="en-US" dirty="0" smtClean="0"/>
          </a:p>
          <a:p>
            <a:pPr lvl="2"/>
            <a:r>
              <a:rPr lang="en-US" dirty="0">
                <a:hlinkClick r:id="rId5"/>
              </a:rPr>
              <a:t>http://www.hydrosheds.org</a:t>
            </a:r>
            <a:r>
              <a:rPr lang="en-US" dirty="0" smtClean="0">
                <a:hlinkClick r:id="rId5"/>
              </a:rPr>
              <a:t>/</a:t>
            </a:r>
            <a:endParaRPr lang="en-US" dirty="0" smtClean="0"/>
          </a:p>
          <a:p>
            <a:pPr lvl="2"/>
            <a:r>
              <a:rPr lang="en-US" dirty="0">
                <a:hlinkClick r:id="rId6"/>
              </a:rPr>
              <a:t>https://</a:t>
            </a:r>
            <a:r>
              <a:rPr lang="en-US" dirty="0" smtClean="0">
                <a:hlinkClick r:id="rId6"/>
              </a:rPr>
              <a:t>lta.cr.usgs.gov/NED</a:t>
            </a:r>
            <a:r>
              <a:rPr lang="en-US" dirty="0" smtClean="0"/>
              <a:t> </a:t>
            </a:r>
            <a:endParaRPr lang="en-US" dirty="0" smtClean="0"/>
          </a:p>
          <a:p>
            <a:r>
              <a:rPr lang="en-US" dirty="0" smtClean="0"/>
              <a:t>STRM has relatively high accuracy, but also relatively high spatial resolution compared to model resolution</a:t>
            </a:r>
          </a:p>
          <a:p>
            <a:pPr lvl="1"/>
            <a:r>
              <a:rPr lang="en-US" b="1" dirty="0" smtClean="0">
                <a:solidFill>
                  <a:schemeClr val="accent2"/>
                </a:solidFill>
              </a:rPr>
              <a:t>Trade-offs between resolution and accuracy</a:t>
            </a:r>
          </a:p>
          <a:p>
            <a:pPr lvl="1"/>
            <a:endParaRPr lang="en-US" dirty="0"/>
          </a:p>
          <a:p>
            <a:r>
              <a:rPr lang="en-US" dirty="0" smtClean="0"/>
              <a:t>Elevation data used to:</a:t>
            </a:r>
          </a:p>
          <a:p>
            <a:pPr lvl="1"/>
            <a:r>
              <a:rPr lang="en-US" dirty="0" smtClean="0"/>
              <a:t>Create </a:t>
            </a:r>
            <a:r>
              <a:rPr lang="en-US" dirty="0"/>
              <a:t>s</a:t>
            </a:r>
            <a:r>
              <a:rPr lang="en-US" dirty="0" smtClean="0"/>
              <a:t>now bands file</a:t>
            </a:r>
          </a:p>
          <a:p>
            <a:pPr lvl="1"/>
            <a:r>
              <a:rPr lang="en-US" dirty="0" smtClean="0"/>
              <a:t>Prepare routing model inputs</a:t>
            </a:r>
          </a:p>
          <a:p>
            <a:pPr lvl="1"/>
            <a:r>
              <a:rPr lang="en-US" dirty="0" smtClean="0"/>
              <a:t>Parameterize soils inputs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VIC/BCSPP Training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1D34E-3A99-4564-99EF-246160B58E9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276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METEOROLOGICAL FORCING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815478"/>
            <a:ext cx="10515600" cy="5809179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VIC requires </a:t>
            </a:r>
            <a:r>
              <a:rPr lang="en-US" b="1" dirty="0" smtClean="0">
                <a:solidFill>
                  <a:schemeClr val="accent2"/>
                </a:solidFill>
              </a:rPr>
              <a:t>four meteorological variable inputs </a:t>
            </a:r>
            <a:r>
              <a:rPr lang="en-US" dirty="0" smtClean="0"/>
              <a:t>as a</a:t>
            </a:r>
            <a:r>
              <a:rPr lang="en-US" b="1" dirty="0" smtClean="0">
                <a:solidFill>
                  <a:schemeClr val="accent2"/>
                </a:solidFill>
              </a:rPr>
              <a:t> time series for each grid cell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Daily maximum temperature (</a:t>
            </a:r>
            <a:r>
              <a:rPr lang="it-IT" dirty="0" smtClean="0"/>
              <a:t>°C)</a:t>
            </a:r>
            <a:endParaRPr lang="en-US" dirty="0" smtClean="0"/>
          </a:p>
          <a:p>
            <a:pPr lvl="1"/>
            <a:r>
              <a:rPr lang="en-US" dirty="0" smtClean="0"/>
              <a:t>Daily minimum temperature </a:t>
            </a:r>
            <a:r>
              <a:rPr lang="en-US" dirty="0"/>
              <a:t>(</a:t>
            </a:r>
            <a:r>
              <a:rPr lang="it-IT" dirty="0"/>
              <a:t>°C)</a:t>
            </a:r>
            <a:endParaRPr lang="en-US" dirty="0" smtClean="0"/>
          </a:p>
          <a:p>
            <a:pPr lvl="1"/>
            <a:r>
              <a:rPr lang="en-US" dirty="0" smtClean="0"/>
              <a:t>Surface wind speed (m/s)</a:t>
            </a:r>
          </a:p>
          <a:p>
            <a:pPr lvl="1"/>
            <a:r>
              <a:rPr lang="en-US" dirty="0" smtClean="0"/>
              <a:t>Precipitation (mm)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Other meteorological inputs are supported:</a:t>
            </a:r>
          </a:p>
          <a:p>
            <a:pPr lvl="1"/>
            <a:r>
              <a:rPr lang="en-US" dirty="0" smtClean="0"/>
              <a:t>Sub-daily temperature</a:t>
            </a:r>
            <a:r>
              <a:rPr lang="en-US" dirty="0"/>
              <a:t>(</a:t>
            </a:r>
            <a:r>
              <a:rPr lang="it-IT" dirty="0"/>
              <a:t>°C</a:t>
            </a:r>
            <a:r>
              <a:rPr lang="it-IT" dirty="0" smtClean="0"/>
              <a:t>)</a:t>
            </a:r>
            <a:endParaRPr lang="en-US" dirty="0" smtClean="0"/>
          </a:p>
          <a:p>
            <a:pPr lvl="1"/>
            <a:r>
              <a:rPr lang="en-US" dirty="0" smtClean="0"/>
              <a:t>Surface albedo (fraction)</a:t>
            </a:r>
          </a:p>
          <a:p>
            <a:pPr lvl="1"/>
            <a:r>
              <a:rPr lang="en-US" dirty="0" smtClean="0"/>
              <a:t>Atmospheric density (kg/m</a:t>
            </a:r>
            <a:r>
              <a:rPr lang="en-US" baseline="30000" dirty="0" smtClean="0"/>
              <a:t>3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Downward short and longwave radiation (W/m</a:t>
            </a:r>
            <a:r>
              <a:rPr lang="en-US" baseline="30000" dirty="0" smtClean="0"/>
              <a:t>2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etc.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Sub-daily meteorological data is needed for energy balance equations!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VIC/BCSPP Training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1D34E-3A99-4564-99EF-246160B58E98}" type="slidenum">
              <a:rPr lang="en-US" smtClean="0"/>
              <a:t>12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50"/>
          <a:stretch/>
        </p:blipFill>
        <p:spPr>
          <a:xfrm>
            <a:off x="7875154" y="1536821"/>
            <a:ext cx="4214091" cy="218324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7876037" y="1526410"/>
            <a:ext cx="325853" cy="16384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2636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METEOROLOGICAL </a:t>
            </a:r>
            <a:r>
              <a:rPr lang="en-US" dirty="0" smtClean="0"/>
              <a:t>FORCING (2 of 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Meteorological forcing data is used to </a:t>
            </a:r>
            <a:r>
              <a:rPr lang="en-US" b="1" dirty="0" smtClean="0">
                <a:solidFill>
                  <a:schemeClr val="accent2"/>
                </a:solidFill>
              </a:rPr>
              <a:t>drive the model processes</a:t>
            </a:r>
          </a:p>
          <a:p>
            <a:r>
              <a:rPr lang="en-US" b="1" dirty="0" smtClean="0">
                <a:solidFill>
                  <a:schemeClr val="accent2"/>
                </a:solidFill>
              </a:rPr>
              <a:t>High degree of accuracy is needed </a:t>
            </a:r>
            <a:r>
              <a:rPr lang="en-US" dirty="0" smtClean="0"/>
              <a:t>for these datasets, otherwise model will not capture correct conditions</a:t>
            </a:r>
          </a:p>
          <a:p>
            <a:r>
              <a:rPr lang="en-US" dirty="0" smtClean="0"/>
              <a:t>Meteorological forcing input data needs to be mapped to model grid cells</a:t>
            </a:r>
          </a:p>
          <a:p>
            <a:pPr lvl="1"/>
            <a:r>
              <a:rPr lang="en-US" dirty="0" smtClean="0"/>
              <a:t>Need to interpolate station data</a:t>
            </a:r>
          </a:p>
          <a:p>
            <a:r>
              <a:rPr lang="en-US" dirty="0" smtClean="0"/>
              <a:t>Global datasets</a:t>
            </a:r>
          </a:p>
          <a:p>
            <a:pPr lvl="1"/>
            <a:r>
              <a:rPr lang="en-US" dirty="0" smtClean="0"/>
              <a:t>Temperature</a:t>
            </a:r>
          </a:p>
          <a:p>
            <a:pPr lvl="2"/>
            <a:r>
              <a:rPr lang="en-US" dirty="0" smtClean="0"/>
              <a:t>ERA-Interim</a:t>
            </a:r>
            <a:r>
              <a:rPr lang="en-US" dirty="0"/>
              <a:t>, </a:t>
            </a:r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www.ecmwf.int/en/research/climate-reanalysis/era-interim</a:t>
            </a:r>
            <a:r>
              <a:rPr lang="en-US" dirty="0" smtClean="0"/>
              <a:t> </a:t>
            </a:r>
            <a:endParaRPr lang="en-US" dirty="0" smtClean="0"/>
          </a:p>
          <a:p>
            <a:pPr lvl="2"/>
            <a:r>
              <a:rPr lang="en-US" dirty="0" smtClean="0"/>
              <a:t>MERRA-2</a:t>
            </a:r>
            <a:r>
              <a:rPr lang="en-US" dirty="0"/>
              <a:t>, </a:t>
            </a:r>
            <a:r>
              <a:rPr lang="en-US" dirty="0">
                <a:hlinkClick r:id="rId3"/>
              </a:rPr>
              <a:t>https://gmao.gsfc.nasa.gov/reanalysis/MERRA-2</a:t>
            </a:r>
            <a:r>
              <a:rPr lang="en-US" dirty="0" smtClean="0">
                <a:hlinkClick r:id="rId3"/>
              </a:rPr>
              <a:t>/</a:t>
            </a:r>
            <a:r>
              <a:rPr lang="en-US" dirty="0" smtClean="0"/>
              <a:t> </a:t>
            </a:r>
            <a:endParaRPr lang="en-US" dirty="0" smtClean="0"/>
          </a:p>
          <a:p>
            <a:pPr lvl="2"/>
            <a:r>
              <a:rPr lang="en-US" dirty="0" smtClean="0"/>
              <a:t>CSFR</a:t>
            </a:r>
            <a:r>
              <a:rPr lang="en-US" dirty="0" smtClean="0"/>
              <a:t>, </a:t>
            </a:r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www.ncdc.noaa.gov/data-access/model-data/model-datasets/climate-forecast-system-version2-cfsv2#CFS</a:t>
            </a:r>
            <a:r>
              <a:rPr lang="en-US" dirty="0" smtClean="0"/>
              <a:t> </a:t>
            </a:r>
          </a:p>
          <a:p>
            <a:pPr lvl="2"/>
            <a:r>
              <a:rPr lang="en-US" dirty="0" smtClean="0"/>
              <a:t>Princeton dataset</a:t>
            </a:r>
            <a:r>
              <a:rPr lang="en-US" dirty="0"/>
              <a:t>, </a:t>
            </a:r>
            <a:r>
              <a:rPr lang="en-US" dirty="0">
                <a:hlinkClick r:id="rId5"/>
              </a:rPr>
              <a:t>http://</a:t>
            </a:r>
            <a:r>
              <a:rPr lang="en-US" dirty="0" smtClean="0">
                <a:hlinkClick r:id="rId5"/>
              </a:rPr>
              <a:t>hydrology.princeton.edu/data.pgf.php</a:t>
            </a:r>
            <a:r>
              <a:rPr lang="en-US" dirty="0" smtClean="0"/>
              <a:t> </a:t>
            </a:r>
          </a:p>
          <a:p>
            <a:pPr lvl="2"/>
            <a:r>
              <a:rPr lang="en-US" dirty="0"/>
              <a:t>Reanalysis</a:t>
            </a:r>
          </a:p>
          <a:p>
            <a:pPr lvl="1"/>
            <a:r>
              <a:rPr lang="en-US" dirty="0" smtClean="0"/>
              <a:t>Precipitation</a:t>
            </a:r>
          </a:p>
          <a:p>
            <a:pPr lvl="2"/>
            <a:r>
              <a:rPr lang="en-US" dirty="0" smtClean="0"/>
              <a:t>Next slide</a:t>
            </a:r>
            <a:r>
              <a:rPr lang="is-IS" dirty="0" smtClean="0"/>
              <a:t>…</a:t>
            </a: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VIC/BCSPP Training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1D34E-3A99-4564-99EF-246160B58E9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976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METEOROLOGICAL </a:t>
            </a:r>
            <a:r>
              <a:rPr lang="en-US" dirty="0" smtClean="0"/>
              <a:t>FORCING (1 of 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Global datasets (continued)</a:t>
            </a:r>
            <a:endParaRPr lang="en-US" dirty="0" smtClean="0"/>
          </a:p>
          <a:p>
            <a:pPr lvl="1"/>
            <a:r>
              <a:rPr lang="en-US" dirty="0" smtClean="0"/>
              <a:t>Precipitation</a:t>
            </a:r>
            <a:r>
              <a:rPr lang="en-US" dirty="0" smtClean="0"/>
              <a:t>: </a:t>
            </a:r>
            <a:endParaRPr lang="en-US" dirty="0" smtClean="0"/>
          </a:p>
          <a:p>
            <a:pPr lvl="2"/>
            <a:r>
              <a:rPr lang="en-US" dirty="0" smtClean="0"/>
              <a:t>CHIRPS</a:t>
            </a:r>
            <a:r>
              <a:rPr lang="en-US" dirty="0" smtClean="0"/>
              <a:t>, </a:t>
            </a:r>
            <a:r>
              <a:rPr lang="en-US" dirty="0">
                <a:hlinkClick r:id="rId2"/>
              </a:rPr>
              <a:t>http://chg.geog.ucsb.edu/data/chirps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 </a:t>
            </a:r>
            <a:endParaRPr lang="en-US" dirty="0" smtClean="0"/>
          </a:p>
          <a:p>
            <a:pPr lvl="2"/>
            <a:r>
              <a:rPr lang="en-US" dirty="0" smtClean="0"/>
              <a:t>IMERG</a:t>
            </a:r>
            <a:r>
              <a:rPr lang="en-US" dirty="0" smtClean="0"/>
              <a:t>, </a:t>
            </a: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disc.gsfc.nasa.gov/datareleases/imerg_data_release</a:t>
            </a:r>
            <a:r>
              <a:rPr lang="en-US" dirty="0" smtClean="0"/>
              <a:t> </a:t>
            </a:r>
            <a:endParaRPr lang="en-US" dirty="0" smtClean="0"/>
          </a:p>
          <a:p>
            <a:pPr lvl="2"/>
            <a:r>
              <a:rPr lang="en-US" dirty="0" smtClean="0"/>
              <a:t>CMORPH</a:t>
            </a:r>
            <a:r>
              <a:rPr lang="en-US" dirty="0" smtClean="0"/>
              <a:t>, </a:t>
            </a:r>
            <a:r>
              <a:rPr lang="en-US" dirty="0">
                <a:hlinkClick r:id="rId4"/>
              </a:rPr>
              <a:t>http://</a:t>
            </a:r>
            <a:r>
              <a:rPr lang="en-US" dirty="0" smtClean="0">
                <a:hlinkClick r:id="rId4"/>
              </a:rPr>
              <a:t>www.cpc.ncep.noaa.gov/products/janowiak/cmorph_description.html</a:t>
            </a:r>
            <a:r>
              <a:rPr lang="en-US" dirty="0" smtClean="0"/>
              <a:t> </a:t>
            </a:r>
            <a:endParaRPr lang="en-US" dirty="0" smtClean="0"/>
          </a:p>
          <a:p>
            <a:pPr lvl="2"/>
            <a:r>
              <a:rPr lang="en-US" dirty="0" smtClean="0"/>
              <a:t>GPCC</a:t>
            </a:r>
            <a:r>
              <a:rPr lang="en-US" dirty="0" smtClean="0"/>
              <a:t>, </a:t>
            </a:r>
            <a:r>
              <a:rPr lang="en-US" dirty="0">
                <a:hlinkClick r:id="rId5"/>
              </a:rPr>
              <a:t>https://</a:t>
            </a:r>
            <a:r>
              <a:rPr lang="en-US" dirty="0" smtClean="0">
                <a:hlinkClick r:id="rId5"/>
              </a:rPr>
              <a:t>www.esrl.noaa.gov/psd/data/gridded/data.gpcc.html</a:t>
            </a:r>
            <a:r>
              <a:rPr lang="en-US" dirty="0" smtClean="0"/>
              <a:t> </a:t>
            </a:r>
            <a:endParaRPr lang="en-US" dirty="0" smtClean="0"/>
          </a:p>
          <a:p>
            <a:pPr lvl="2"/>
            <a:r>
              <a:rPr lang="en-US" dirty="0" smtClean="0"/>
              <a:t>Reanalysis</a:t>
            </a:r>
            <a:endParaRPr lang="en-US" dirty="0" smtClean="0"/>
          </a:p>
          <a:p>
            <a:pPr lvl="1"/>
            <a:r>
              <a:rPr lang="en-US" dirty="0" smtClean="0"/>
              <a:t>Wind: Reanalysis</a:t>
            </a:r>
            <a:endParaRPr lang="en-US" dirty="0"/>
          </a:p>
          <a:p>
            <a:pPr lvl="1"/>
            <a:r>
              <a:rPr lang="en-US" dirty="0" smtClean="0"/>
              <a:t>Station data: </a:t>
            </a:r>
            <a:endParaRPr lang="en-US" dirty="0" smtClean="0"/>
          </a:p>
          <a:p>
            <a:pPr lvl="2"/>
            <a:r>
              <a:rPr lang="en-US" dirty="0" smtClean="0"/>
              <a:t>GSOD</a:t>
            </a:r>
            <a:r>
              <a:rPr lang="en-US" dirty="0" smtClean="0"/>
              <a:t>, </a:t>
            </a:r>
            <a:r>
              <a:rPr lang="en-US" dirty="0">
                <a:hlinkClick r:id="rId6"/>
              </a:rPr>
              <a:t>https://</a:t>
            </a:r>
            <a:r>
              <a:rPr lang="en-US" dirty="0" smtClean="0">
                <a:hlinkClick r:id="rId6"/>
              </a:rPr>
              <a:t>data.noaa.gov/dataset/global-surface-summary-of-the-day-gsod</a:t>
            </a:r>
            <a:r>
              <a:rPr lang="en-US" dirty="0" smtClean="0"/>
              <a:t> </a:t>
            </a:r>
            <a:endParaRPr lang="en-US" dirty="0" smtClean="0"/>
          </a:p>
          <a:p>
            <a:pPr lvl="2"/>
            <a:r>
              <a:rPr lang="en-US" dirty="0"/>
              <a:t>GHCN, </a:t>
            </a:r>
            <a:r>
              <a:rPr lang="en-US" dirty="0">
                <a:hlinkClick r:id="rId7"/>
              </a:rPr>
              <a:t>https://</a:t>
            </a:r>
            <a:r>
              <a:rPr lang="en-US" dirty="0" smtClean="0">
                <a:hlinkClick r:id="rId7"/>
              </a:rPr>
              <a:t>www.ncdc.noaa.gov/data-access/land-based-station-data/land-based-datasets/global-historical-climatology-network-ghcn</a:t>
            </a:r>
            <a:r>
              <a:rPr lang="en-US" dirty="0" smtClean="0"/>
              <a:t> </a:t>
            </a:r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Typically lack spatial resolution but have required variables and temporal resolution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VIC/BCSPP Training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1D34E-3A99-4564-99EF-246160B58E9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193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VIC MODELING OPTIONS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772614"/>
            <a:ext cx="10515600" cy="5809179"/>
          </a:xfrm>
        </p:spPr>
        <p:txBody>
          <a:bodyPr/>
          <a:lstStyle/>
          <a:p>
            <a:r>
              <a:rPr lang="en-US" dirty="0" smtClean="0"/>
              <a:t>VIC supports a wide variety of modeling applications</a:t>
            </a:r>
          </a:p>
          <a:p>
            <a:pPr lvl="1"/>
            <a:r>
              <a:rPr lang="en-US" b="1" dirty="0" smtClean="0">
                <a:solidFill>
                  <a:schemeClr val="accent2"/>
                </a:solidFill>
              </a:rPr>
              <a:t>Open source nature </a:t>
            </a:r>
            <a:r>
              <a:rPr lang="en-US" dirty="0" smtClean="0"/>
              <a:t>of model development</a:t>
            </a:r>
          </a:p>
          <a:p>
            <a:pPr lvl="1"/>
            <a:r>
              <a:rPr lang="en-US" dirty="0" smtClean="0"/>
              <a:t>You can contribute!</a:t>
            </a:r>
          </a:p>
          <a:p>
            <a:r>
              <a:rPr lang="en-US" dirty="0" smtClean="0"/>
              <a:t>Can specify which model modes/components you would like to use for your own applications</a:t>
            </a:r>
          </a:p>
          <a:p>
            <a:pPr lvl="1"/>
            <a:r>
              <a:rPr lang="en-US" dirty="0" smtClean="0"/>
              <a:t>For example: Water balance mode vs full energy balance mode</a:t>
            </a:r>
          </a:p>
          <a:p>
            <a:pPr lvl="1"/>
            <a:r>
              <a:rPr lang="en-US" dirty="0" smtClean="0"/>
              <a:t>Most often needs </a:t>
            </a:r>
            <a:r>
              <a:rPr lang="en-US" dirty="0" smtClean="0"/>
              <a:t>additional </a:t>
            </a:r>
            <a:r>
              <a:rPr lang="en-US" dirty="0" smtClean="0"/>
              <a:t>data inputs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VIC/BCSPP Training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1D34E-3A99-4564-99EF-246160B58E98}" type="slidenum">
              <a:rPr lang="en-US" smtClean="0"/>
              <a:t>15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12700" y="5968068"/>
            <a:ext cx="6382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Example: </a:t>
            </a:r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://hydro.washington.edu/forecast/monitor_west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5843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SPATIAL DISTRIBUTION OF PRECIPITATION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VIC/BCSPP Training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1D34E-3A99-4564-99EF-246160B58E98}" type="slidenum">
              <a:rPr lang="en-US" smtClean="0"/>
              <a:t>16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8004308" y="5746794"/>
            <a:ext cx="757238" cy="7286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1349170" y="5731866"/>
            <a:ext cx="757238" cy="7286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838199" y="772614"/>
            <a:ext cx="7305675" cy="58091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Distributes precipitation throughout grid cell as a </a:t>
            </a:r>
            <a:r>
              <a:rPr lang="en-US" b="1" dirty="0" smtClean="0">
                <a:solidFill>
                  <a:schemeClr val="accent2"/>
                </a:solidFill>
              </a:rPr>
              <a:t>function of rain intensity</a:t>
            </a:r>
          </a:p>
          <a:p>
            <a:pPr lvl="1"/>
            <a:r>
              <a:rPr lang="en-US" dirty="0" smtClean="0"/>
              <a:t>Can account for orographic effects with small scale precipitation</a:t>
            </a:r>
          </a:p>
          <a:p>
            <a:pPr lvl="1"/>
            <a:r>
              <a:rPr lang="en-US" dirty="0" smtClean="0"/>
              <a:t>Parameterize using climatology</a:t>
            </a:r>
          </a:p>
          <a:p>
            <a:r>
              <a:rPr lang="en-US" dirty="0" smtClean="0"/>
              <a:t>Fractional coverage is based on exponential relationship</a:t>
            </a:r>
          </a:p>
          <a:p>
            <a:r>
              <a:rPr lang="en-US" dirty="0" smtClean="0"/>
              <a:t>Soil moisture is averaged for grid cell before a new storm occurs</a:t>
            </a:r>
          </a:p>
          <a:p>
            <a:endParaRPr lang="en-US" dirty="0"/>
          </a:p>
          <a:p>
            <a:r>
              <a:rPr lang="en-US" dirty="0" smtClean="0"/>
              <a:t>Spatially distributing rain is parameterized within the snow bands file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649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FROZEN SOIL SIMULATIONS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772614"/>
            <a:ext cx="7519988" cy="5809179"/>
          </a:xfrm>
        </p:spPr>
        <p:txBody>
          <a:bodyPr/>
          <a:lstStyle/>
          <a:p>
            <a:r>
              <a:rPr lang="en-US" dirty="0" smtClean="0"/>
              <a:t>Important component in </a:t>
            </a:r>
            <a:r>
              <a:rPr lang="en-US" b="1" dirty="0" smtClean="0">
                <a:solidFill>
                  <a:schemeClr val="accent2"/>
                </a:solidFill>
              </a:rPr>
              <a:t>cold regions </a:t>
            </a:r>
            <a:r>
              <a:rPr lang="en-US" dirty="0" smtClean="0"/>
              <a:t>(high elevations or high latitudes)</a:t>
            </a:r>
          </a:p>
          <a:p>
            <a:r>
              <a:rPr lang="en-US" dirty="0" smtClean="0"/>
              <a:t>Frozen soils can </a:t>
            </a:r>
            <a:r>
              <a:rPr lang="en-US" b="1" dirty="0" smtClean="0">
                <a:solidFill>
                  <a:schemeClr val="accent2"/>
                </a:solidFill>
              </a:rPr>
              <a:t>impede the infiltration of water </a:t>
            </a:r>
            <a:r>
              <a:rPr lang="en-US" dirty="0" smtClean="0"/>
              <a:t>content</a:t>
            </a:r>
          </a:p>
          <a:p>
            <a:r>
              <a:rPr lang="en-US" dirty="0" smtClean="0"/>
              <a:t>Can alter spring soil moisture content and timing of streamflow</a:t>
            </a:r>
          </a:p>
          <a:p>
            <a:r>
              <a:rPr lang="en-US" dirty="0" smtClean="0"/>
              <a:t>Has impact of the energy balance</a:t>
            </a:r>
          </a:p>
          <a:p>
            <a:pPr lvl="1"/>
            <a:r>
              <a:rPr lang="en-US" dirty="0" smtClean="0"/>
              <a:t>Energy balance is solved at each node within the soil and iterated for convergence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VIC/BCSPP Training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1D34E-3A99-4564-99EF-246160B58E98}" type="slidenum">
              <a:rPr lang="en-US" smtClean="0"/>
              <a:t>17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0474" y="731812"/>
            <a:ext cx="3941525" cy="587661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631812" y="5997018"/>
            <a:ext cx="57263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Image from </a:t>
            </a:r>
            <a:r>
              <a:rPr lang="en-US" sz="1600" dirty="0"/>
              <a:t>Open Access VIC Documentation: </a:t>
            </a:r>
            <a:r>
              <a:rPr lang="en-US" sz="1600" dirty="0" smtClean="0"/>
              <a:t/>
            </a:r>
            <a:br>
              <a:rPr lang="en-US" sz="1600" dirty="0" smtClean="0"/>
            </a:br>
            <a:r>
              <a:rPr lang="en-US" sz="1600" dirty="0" smtClean="0"/>
              <a:t>http</a:t>
            </a:r>
            <a:r>
              <a:rPr lang="en-US" sz="1600" dirty="0"/>
              <a:t>://</a:t>
            </a:r>
            <a:r>
              <a:rPr lang="en-US" sz="1600" dirty="0" err="1"/>
              <a:t>vic.readthedocs.io</a:t>
            </a:r>
            <a:r>
              <a:rPr lang="en-US" sz="1600" dirty="0"/>
              <a:t>/</a:t>
            </a:r>
            <a:r>
              <a:rPr lang="en-US" sz="1600" dirty="0" err="1"/>
              <a:t>en</a:t>
            </a:r>
            <a:r>
              <a:rPr lang="en-US" sz="1600" dirty="0"/>
              <a:t>/master/Overview/</a:t>
            </a:r>
            <a:r>
              <a:rPr lang="en-US" sz="1600" dirty="0" err="1"/>
              <a:t>ModelOverview</a:t>
            </a:r>
            <a:r>
              <a:rPr lang="en-US" sz="1600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2031562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LAKE AND WETLAND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1" y="772614"/>
            <a:ext cx="5276849" cy="5809179"/>
          </a:xfrm>
        </p:spPr>
        <p:txBody>
          <a:bodyPr/>
          <a:lstStyle/>
          <a:p>
            <a:r>
              <a:rPr lang="en-US" dirty="0" smtClean="0"/>
              <a:t>Solves lake energy balance at different layers</a:t>
            </a:r>
          </a:p>
          <a:p>
            <a:pPr lvl="1"/>
            <a:r>
              <a:rPr lang="en-US" dirty="0" smtClean="0"/>
              <a:t>Incorporates lake ice coverage, </a:t>
            </a:r>
            <a:r>
              <a:rPr lang="en-US" b="1" dirty="0" smtClean="0">
                <a:solidFill>
                  <a:schemeClr val="accent2"/>
                </a:solidFill>
              </a:rPr>
              <a:t>more realistic representation of surface processed over lakes</a:t>
            </a:r>
          </a:p>
          <a:p>
            <a:pPr lvl="1"/>
            <a:r>
              <a:rPr lang="en-US" dirty="0" smtClean="0"/>
              <a:t>Takes into account water in/outflow</a:t>
            </a:r>
          </a:p>
          <a:p>
            <a:pPr lvl="1"/>
            <a:r>
              <a:rPr lang="en-US" dirty="0" smtClean="0"/>
              <a:t>Assumes ”one” lake per grid cell</a:t>
            </a:r>
          </a:p>
          <a:p>
            <a:r>
              <a:rPr lang="en-US" dirty="0" smtClean="0"/>
              <a:t>Wetland model allows for season inundation of wetlands</a:t>
            </a:r>
          </a:p>
          <a:p>
            <a:pPr lvl="1"/>
            <a:r>
              <a:rPr lang="en-US" dirty="0" smtClean="0"/>
              <a:t>Better models the </a:t>
            </a:r>
            <a:r>
              <a:rPr lang="en-US" b="1" dirty="0" smtClean="0">
                <a:solidFill>
                  <a:schemeClr val="accent2"/>
                </a:solidFill>
              </a:rPr>
              <a:t>inter-annual water balance for wetland areas</a:t>
            </a:r>
          </a:p>
          <a:p>
            <a:pPr lvl="1"/>
            <a:r>
              <a:rPr lang="en-US" dirty="0" smtClean="0"/>
              <a:t>Channel/soil recharge depending on flux demand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VIC/BCSPP Training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1D34E-3A99-4564-99EF-246160B58E98}" type="slidenum">
              <a:rPr lang="en-US" smtClean="0"/>
              <a:t>18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8959" y="3043373"/>
            <a:ext cx="3043041" cy="35384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814" t="1213" r="280"/>
          <a:stretch/>
        </p:blipFill>
        <p:spPr>
          <a:xfrm>
            <a:off x="6379535" y="822251"/>
            <a:ext cx="3048000" cy="404208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516347" y="5889780"/>
            <a:ext cx="57263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Image from </a:t>
            </a:r>
            <a:r>
              <a:rPr lang="en-US" sz="1600" dirty="0"/>
              <a:t>Open Access VIC Documentation: </a:t>
            </a:r>
            <a:r>
              <a:rPr lang="en-US" sz="1600" dirty="0" smtClean="0"/>
              <a:t/>
            </a:r>
            <a:br>
              <a:rPr lang="en-US" sz="1600" dirty="0" smtClean="0"/>
            </a:br>
            <a:r>
              <a:rPr lang="en-US" sz="1600" dirty="0" smtClean="0"/>
              <a:t>http</a:t>
            </a:r>
            <a:r>
              <a:rPr lang="en-US" sz="1600" dirty="0"/>
              <a:t>://</a:t>
            </a:r>
            <a:r>
              <a:rPr lang="en-US" sz="1600" dirty="0" err="1"/>
              <a:t>vic.readthedocs.io</a:t>
            </a:r>
            <a:r>
              <a:rPr lang="en-US" sz="1600" dirty="0"/>
              <a:t>/</a:t>
            </a:r>
            <a:r>
              <a:rPr lang="en-US" sz="1600" dirty="0" err="1"/>
              <a:t>en</a:t>
            </a:r>
            <a:r>
              <a:rPr lang="en-US" sz="1600" dirty="0"/>
              <a:t>/master/Overview/</a:t>
            </a:r>
            <a:r>
              <a:rPr lang="en-US" sz="1600" dirty="0" err="1"/>
              <a:t>ModelOverview</a:t>
            </a:r>
            <a:r>
              <a:rPr lang="en-US" sz="1600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4635272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CARBON CYCLE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Allows for the simulation of vegetation photosynthesis and respiration</a:t>
            </a:r>
          </a:p>
          <a:p>
            <a:r>
              <a:rPr lang="en-US" dirty="0" smtClean="0"/>
              <a:t>Plant phenology is </a:t>
            </a:r>
            <a:r>
              <a:rPr lang="en-US" b="1" dirty="0" smtClean="0">
                <a:solidFill>
                  <a:schemeClr val="accent2"/>
                </a:solidFill>
              </a:rPr>
              <a:t>not dynamic</a:t>
            </a:r>
          </a:p>
          <a:p>
            <a:pPr lvl="1"/>
            <a:r>
              <a:rPr lang="en-US" dirty="0" smtClean="0"/>
              <a:t>Based on land surface parameterization (monthly LAI climatology)</a:t>
            </a:r>
          </a:p>
          <a:p>
            <a:r>
              <a:rPr lang="en-US" dirty="0" smtClean="0"/>
              <a:t>Vegetative biomass is not simulated</a:t>
            </a:r>
          </a:p>
          <a:p>
            <a:pPr lvl="1"/>
            <a:r>
              <a:rPr lang="en-US" dirty="0" smtClean="0"/>
              <a:t>Total carbon storage in plants</a:t>
            </a:r>
          </a:p>
          <a:p>
            <a:r>
              <a:rPr lang="en-US" dirty="0" smtClean="0"/>
              <a:t>Calculates yearly </a:t>
            </a:r>
            <a:r>
              <a:rPr lang="en-US" b="1" dirty="0" smtClean="0">
                <a:solidFill>
                  <a:schemeClr val="accent2"/>
                </a:solidFill>
              </a:rPr>
              <a:t>Net Primary Productivity (NPP) </a:t>
            </a:r>
            <a:r>
              <a:rPr lang="en-US" dirty="0" smtClean="0"/>
              <a:t>based on vegetation type and meteorological conditions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VIC/BCSPP Training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1D34E-3A99-4564-99EF-246160B58E9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5519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VIC MODEL INPUTS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825889"/>
            <a:ext cx="3158158" cy="5809179"/>
          </a:xfrm>
        </p:spPr>
        <p:txBody>
          <a:bodyPr>
            <a:normAutofit/>
          </a:bodyPr>
          <a:lstStyle/>
          <a:p>
            <a:r>
              <a:rPr lang="en-US" dirty="0" smtClean="0"/>
              <a:t>The VIC model is complex requiring large amount of data in stored in multiple files</a:t>
            </a:r>
          </a:p>
          <a:p>
            <a:r>
              <a:rPr lang="en-US" dirty="0" smtClean="0"/>
              <a:t>Much of the data can be acquired from remote sensing/GIS data sets</a:t>
            </a:r>
          </a:p>
          <a:p>
            <a:endParaRPr lang="en-US" sz="2800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VIC/BCSPP Training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1D34E-3A99-4564-99EF-246160B58E98}" type="slidenum">
              <a:rPr lang="en-US" smtClean="0"/>
              <a:t>2</a:t>
            </a:fld>
            <a:endParaRPr lang="en-US"/>
          </a:p>
        </p:txBody>
      </p:sp>
      <p:grpSp>
        <p:nvGrpSpPr>
          <p:cNvPr id="19" name="Group 18"/>
          <p:cNvGrpSpPr/>
          <p:nvPr/>
        </p:nvGrpSpPr>
        <p:grpSpPr>
          <a:xfrm>
            <a:off x="4536230" y="1223451"/>
            <a:ext cx="7481188" cy="5014056"/>
            <a:chOff x="2309755" y="1567148"/>
            <a:chExt cx="7481188" cy="5014056"/>
          </a:xfrm>
        </p:grpSpPr>
        <p:sp>
          <p:nvSpPr>
            <p:cNvPr id="21" name="Rectangle 20"/>
            <p:cNvSpPr/>
            <p:nvPr/>
          </p:nvSpPr>
          <p:spPr>
            <a:xfrm>
              <a:off x="7504943" y="3347752"/>
              <a:ext cx="2286000" cy="1371600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VIC Model</a:t>
              </a:r>
              <a:endParaRPr lang="en-US" dirty="0"/>
            </a:p>
          </p:txBody>
        </p:sp>
        <p:sp>
          <p:nvSpPr>
            <p:cNvPr id="22" name="Oval 21"/>
            <p:cNvSpPr/>
            <p:nvPr/>
          </p:nvSpPr>
          <p:spPr>
            <a:xfrm>
              <a:off x="4918208" y="3460457"/>
              <a:ext cx="2057400" cy="1143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Global Parameters</a:t>
              </a:r>
              <a:endParaRPr lang="en-US" dirty="0"/>
            </a:p>
          </p:txBody>
        </p:sp>
        <p:sp>
          <p:nvSpPr>
            <p:cNvPr id="24" name="Oval 23"/>
            <p:cNvSpPr/>
            <p:nvPr/>
          </p:nvSpPr>
          <p:spPr>
            <a:xfrm>
              <a:off x="2368049" y="2857500"/>
              <a:ext cx="2057400" cy="1143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Vegetation Parameters</a:t>
              </a:r>
              <a:endParaRPr lang="en-US" dirty="0"/>
            </a:p>
          </p:txBody>
        </p:sp>
        <p:sp>
          <p:nvSpPr>
            <p:cNvPr id="26" name="Oval 25"/>
            <p:cNvSpPr/>
            <p:nvPr/>
          </p:nvSpPr>
          <p:spPr>
            <a:xfrm>
              <a:off x="2309756" y="5438204"/>
              <a:ext cx="2057400" cy="1143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" rIns="9144" rtlCol="0" anchor="ctr"/>
            <a:lstStyle/>
            <a:p>
              <a:pPr algn="ctr"/>
              <a:r>
                <a:rPr lang="en-US" dirty="0" smtClean="0"/>
                <a:t>Meteorological Forcing</a:t>
              </a:r>
              <a:endParaRPr lang="en-US" dirty="0"/>
            </a:p>
          </p:txBody>
        </p:sp>
        <p:sp>
          <p:nvSpPr>
            <p:cNvPr id="28" name="Oval 27"/>
            <p:cNvSpPr/>
            <p:nvPr/>
          </p:nvSpPr>
          <p:spPr>
            <a:xfrm>
              <a:off x="2309756" y="4147852"/>
              <a:ext cx="2057400" cy="1143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Vegetation Library</a:t>
              </a:r>
              <a:endParaRPr lang="en-US" dirty="0"/>
            </a:p>
          </p:txBody>
        </p:sp>
        <p:sp>
          <p:nvSpPr>
            <p:cNvPr id="31" name="Oval 30"/>
            <p:cNvSpPr/>
            <p:nvPr/>
          </p:nvSpPr>
          <p:spPr>
            <a:xfrm>
              <a:off x="2368049" y="1567148"/>
              <a:ext cx="2057400" cy="1143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Soil Parameters</a:t>
              </a:r>
              <a:endParaRPr lang="en-US" dirty="0"/>
            </a:p>
          </p:txBody>
        </p:sp>
        <p:cxnSp>
          <p:nvCxnSpPr>
            <p:cNvPr id="32" name="Straight Arrow Connector 31"/>
            <p:cNvCxnSpPr>
              <a:stCxn id="33" idx="6"/>
              <a:endCxn id="32" idx="1"/>
            </p:cNvCxnSpPr>
            <p:nvPr/>
          </p:nvCxnSpPr>
          <p:spPr>
            <a:xfrm>
              <a:off x="6975608" y="4031957"/>
              <a:ext cx="529335" cy="1595"/>
            </a:xfrm>
            <a:prstGeom prst="straightConnector1">
              <a:avLst/>
            </a:prstGeom>
            <a:ln w="2857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>
              <a:endCxn id="33" idx="1"/>
            </p:cNvCxnSpPr>
            <p:nvPr/>
          </p:nvCxnSpPr>
          <p:spPr>
            <a:xfrm>
              <a:off x="4425449" y="2138648"/>
              <a:ext cx="794058" cy="1489197"/>
            </a:xfrm>
            <a:prstGeom prst="straightConnector1">
              <a:avLst/>
            </a:prstGeom>
            <a:ln w="28575">
              <a:solidFill>
                <a:schemeClr val="accent2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>
              <a:stCxn id="35" idx="6"/>
              <a:endCxn id="33" idx="2"/>
            </p:cNvCxnSpPr>
            <p:nvPr/>
          </p:nvCxnSpPr>
          <p:spPr>
            <a:xfrm>
              <a:off x="4425449" y="3429000"/>
              <a:ext cx="492759" cy="602957"/>
            </a:xfrm>
            <a:prstGeom prst="straightConnector1">
              <a:avLst/>
            </a:prstGeom>
            <a:ln w="28575">
              <a:solidFill>
                <a:schemeClr val="accent2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>
              <a:stCxn id="36" idx="6"/>
              <a:endCxn id="33" idx="3"/>
            </p:cNvCxnSpPr>
            <p:nvPr/>
          </p:nvCxnSpPr>
          <p:spPr>
            <a:xfrm flipV="1">
              <a:off x="4367156" y="4436069"/>
              <a:ext cx="852351" cy="1573635"/>
            </a:xfrm>
            <a:prstGeom prst="straightConnector1">
              <a:avLst/>
            </a:prstGeom>
            <a:ln w="28575">
              <a:solidFill>
                <a:schemeClr val="accent2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>
              <a:endCxn id="33" idx="2"/>
            </p:cNvCxnSpPr>
            <p:nvPr/>
          </p:nvCxnSpPr>
          <p:spPr>
            <a:xfrm flipV="1">
              <a:off x="4367156" y="4031957"/>
              <a:ext cx="551052" cy="687395"/>
            </a:xfrm>
            <a:prstGeom prst="straightConnector1">
              <a:avLst/>
            </a:prstGeom>
            <a:ln w="28575">
              <a:solidFill>
                <a:schemeClr val="accent2"/>
              </a:solidFill>
              <a:prstDash val="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urved Connector 36"/>
            <p:cNvCxnSpPr>
              <a:endCxn id="35" idx="2"/>
            </p:cNvCxnSpPr>
            <p:nvPr/>
          </p:nvCxnSpPr>
          <p:spPr>
            <a:xfrm rot="10800000" flipH="1">
              <a:off x="2309755" y="3429000"/>
              <a:ext cx="58293" cy="1290352"/>
            </a:xfrm>
            <a:prstGeom prst="curvedConnector3">
              <a:avLst>
                <a:gd name="adj1" fmla="val -392157"/>
              </a:avLst>
            </a:prstGeom>
            <a:ln w="28575">
              <a:solidFill>
                <a:schemeClr val="accent2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38582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HYDROLOGIC STATE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Users can </a:t>
            </a:r>
            <a:r>
              <a:rPr lang="en-US" smtClean="0"/>
              <a:t>save last model </a:t>
            </a:r>
            <a:r>
              <a:rPr lang="en-US" dirty="0" smtClean="0"/>
              <a:t>conditions (specifically soil moisture conditions) to file</a:t>
            </a:r>
          </a:p>
          <a:p>
            <a:r>
              <a:rPr lang="en-US" dirty="0" smtClean="0"/>
              <a:t>Important if using the model for hydrologic forecasts</a:t>
            </a:r>
          </a:p>
          <a:p>
            <a:pPr lvl="1"/>
            <a:r>
              <a:rPr lang="en-US" dirty="0" smtClean="0"/>
              <a:t>Minimum model spin-up time is 1 year</a:t>
            </a:r>
          </a:p>
          <a:p>
            <a:r>
              <a:rPr lang="en-US" dirty="0" smtClean="0"/>
              <a:t>Saves computation time</a:t>
            </a:r>
          </a:p>
          <a:p>
            <a:r>
              <a:rPr lang="en-US" dirty="0" smtClean="0"/>
              <a:t>Model outputs are not consistent when using state files</a:t>
            </a:r>
          </a:p>
          <a:p>
            <a:pPr lvl="1"/>
            <a:r>
              <a:rPr lang="en-US" dirty="0" smtClean="0"/>
              <a:t>Small differences in soil moisture results between using and not using a state file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VIC/BCSPP Training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1D34E-3A99-4564-99EF-246160B58E9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2736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>
          <a:xfrm>
            <a:off x="1524000" y="3367669"/>
            <a:ext cx="9144000" cy="556605"/>
          </a:xfrm>
        </p:spPr>
        <p:txBody>
          <a:bodyPr>
            <a:normAutofit fontScale="90000"/>
          </a:bodyPr>
          <a:lstStyle/>
          <a:p>
            <a:r>
              <a:rPr lang="en-US" sz="4000" dirty="0" smtClean="0"/>
              <a:t>THANK YOU</a:t>
            </a:r>
            <a:endParaRPr lang="en-US" sz="4000" dirty="0"/>
          </a:p>
        </p:txBody>
      </p:sp>
      <p:sp>
        <p:nvSpPr>
          <p:cNvPr id="8" name="Subtitle 7"/>
          <p:cNvSpPr>
            <a:spLocks noGrp="1"/>
          </p:cNvSpPr>
          <p:nvPr>
            <p:ph type="subTitle" idx="1"/>
          </p:nvPr>
        </p:nvSpPr>
        <p:spPr>
          <a:xfrm>
            <a:off x="1524000" y="4151768"/>
            <a:ext cx="9144000" cy="1978900"/>
          </a:xfrm>
        </p:spPr>
        <p:txBody>
          <a:bodyPr>
            <a:normAutofit/>
          </a:bodyPr>
          <a:lstStyle/>
          <a:p>
            <a:endParaRPr lang="en-US" sz="2000" dirty="0"/>
          </a:p>
          <a:p>
            <a:r>
              <a:rPr lang="en-US" sz="2000" dirty="0" smtClean="0"/>
              <a:t>Kel Markert</a:t>
            </a:r>
          </a:p>
          <a:p>
            <a:r>
              <a:rPr lang="en-US" sz="2000" dirty="0" err="1"/>
              <a:t>k</a:t>
            </a:r>
            <a:r>
              <a:rPr lang="en-US" sz="2000" dirty="0" err="1" smtClean="0"/>
              <a:t>el.markert@nasa.gov</a:t>
            </a:r>
            <a:endParaRPr lang="en-US" sz="2000" dirty="0" smtClean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339729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GLOBAL PARAMETER FILE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VIC/BCSPP Training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1D34E-3A99-4564-99EF-246160B58E98}" type="slidenum">
              <a:rPr lang="en-US" smtClean="0"/>
              <a:t>3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772614"/>
            <a:ext cx="10515600" cy="6069774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Main input file for VIC</a:t>
            </a:r>
          </a:p>
          <a:p>
            <a:r>
              <a:rPr lang="en-US" dirty="0" smtClean="0"/>
              <a:t>Sets some model parameters and options</a:t>
            </a:r>
          </a:p>
          <a:p>
            <a:r>
              <a:rPr lang="en-US" dirty="0" smtClean="0"/>
              <a:t>Points VIC to the locations of other input/output file</a:t>
            </a:r>
          </a:p>
          <a:p>
            <a:r>
              <a:rPr lang="en-US" dirty="0" smtClean="0"/>
              <a:t>Sets parameters that govern the simulation</a:t>
            </a:r>
          </a:p>
          <a:p>
            <a:pPr lvl="1"/>
            <a:r>
              <a:rPr lang="en-US" dirty="0" smtClean="0"/>
              <a:t>Start/end dates</a:t>
            </a:r>
          </a:p>
          <a:p>
            <a:pPr lvl="1"/>
            <a:r>
              <a:rPr lang="en-US" dirty="0" smtClean="0"/>
              <a:t>Model modes</a:t>
            </a:r>
          </a:p>
          <a:p>
            <a:pPr lvl="1"/>
            <a:r>
              <a:rPr lang="en-US" dirty="0" smtClean="0"/>
              <a:t>Physical processes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 smtClean="0"/>
              <a:t>Global parameter file </a:t>
            </a:r>
            <a:r>
              <a:rPr lang="en-US" dirty="0"/>
              <a:t>documentation: </a:t>
            </a:r>
            <a:r>
              <a:rPr lang="en-US" dirty="0">
                <a:hlinkClick r:id="rId2"/>
              </a:rPr>
              <a:t>http://vic.readthedocs.io/en/master/Documentation/Drivers/Classic/GlobalParam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8527" y="2088563"/>
            <a:ext cx="4711491" cy="343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55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SOIL PARAMETER FILE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Defines the spatial representation of the model</a:t>
            </a:r>
          </a:p>
          <a:p>
            <a:pPr lvl="1"/>
            <a:r>
              <a:rPr lang="en-US" dirty="0" smtClean="0"/>
              <a:t>Grid cell ID</a:t>
            </a:r>
          </a:p>
          <a:p>
            <a:pPr lvl="1"/>
            <a:r>
              <a:rPr lang="en-US" dirty="0" smtClean="0"/>
              <a:t>Latitude/longitude</a:t>
            </a:r>
          </a:p>
          <a:p>
            <a:r>
              <a:rPr lang="en-US" dirty="0" smtClean="0"/>
              <a:t> Model links the rest of data inputs through soil file by using grid cell ID</a:t>
            </a:r>
          </a:p>
          <a:p>
            <a:r>
              <a:rPr lang="it-IT" dirty="0" err="1" smtClean="0"/>
              <a:t>Defines</a:t>
            </a:r>
            <a:r>
              <a:rPr lang="it-IT" dirty="0" smtClean="0"/>
              <a:t> </a:t>
            </a:r>
            <a:r>
              <a:rPr lang="it-IT" dirty="0" err="1" smtClean="0"/>
              <a:t>soil</a:t>
            </a:r>
            <a:r>
              <a:rPr lang="it-IT" dirty="0" smtClean="0"/>
              <a:t> </a:t>
            </a:r>
            <a:r>
              <a:rPr lang="it-IT" dirty="0" err="1" smtClean="0"/>
              <a:t>parameters</a:t>
            </a:r>
            <a:r>
              <a:rPr lang="it-IT" dirty="0" smtClean="0"/>
              <a:t> </a:t>
            </a:r>
            <a:r>
              <a:rPr lang="it-IT" dirty="0" err="1" smtClean="0"/>
              <a:t>at</a:t>
            </a:r>
            <a:r>
              <a:rPr lang="it-IT" dirty="0" smtClean="0"/>
              <a:t> </a:t>
            </a:r>
            <a:r>
              <a:rPr lang="it-IT" dirty="0" err="1" smtClean="0"/>
              <a:t>surface</a:t>
            </a:r>
            <a:r>
              <a:rPr lang="it-IT" dirty="0" smtClean="0"/>
              <a:t> and </a:t>
            </a:r>
            <a:r>
              <a:rPr lang="it-IT" dirty="0" err="1" smtClean="0"/>
              <a:t>each</a:t>
            </a:r>
            <a:r>
              <a:rPr lang="it-IT" dirty="0" smtClean="0"/>
              <a:t> </a:t>
            </a:r>
            <a:r>
              <a:rPr lang="it-IT" dirty="0" err="1" smtClean="0"/>
              <a:t>depth</a:t>
            </a:r>
            <a:endParaRPr lang="it-IT" dirty="0"/>
          </a:p>
          <a:p>
            <a:r>
              <a:rPr lang="it-IT" dirty="0" err="1" smtClean="0"/>
              <a:t>Defines</a:t>
            </a:r>
            <a:r>
              <a:rPr lang="it-IT" dirty="0" smtClean="0"/>
              <a:t> </a:t>
            </a:r>
            <a:r>
              <a:rPr lang="it-IT" dirty="0" err="1" smtClean="0"/>
              <a:t>initial</a:t>
            </a:r>
            <a:r>
              <a:rPr lang="it-IT" dirty="0" smtClean="0"/>
              <a:t> </a:t>
            </a:r>
            <a:r>
              <a:rPr lang="it-IT" dirty="0" err="1" smtClean="0"/>
              <a:t>soil</a:t>
            </a:r>
            <a:r>
              <a:rPr lang="it-IT" dirty="0" smtClean="0"/>
              <a:t> </a:t>
            </a:r>
            <a:r>
              <a:rPr lang="it-IT" dirty="0" err="1" smtClean="0"/>
              <a:t>moisture</a:t>
            </a:r>
            <a:r>
              <a:rPr lang="it-IT" dirty="0" smtClean="0"/>
              <a:t> </a:t>
            </a:r>
            <a:r>
              <a:rPr lang="it-IT" dirty="0" err="1" smtClean="0"/>
              <a:t>conditions</a:t>
            </a:r>
            <a:r>
              <a:rPr lang="it-IT" dirty="0" smtClean="0"/>
              <a:t> </a:t>
            </a:r>
            <a:r>
              <a:rPr lang="it-IT" dirty="0" err="1" smtClean="0"/>
              <a:t>when</a:t>
            </a:r>
            <a:r>
              <a:rPr lang="it-IT" dirty="0" smtClean="0"/>
              <a:t> no state file </a:t>
            </a:r>
            <a:r>
              <a:rPr lang="it-IT" dirty="0" err="1" smtClean="0"/>
              <a:t>is</a:t>
            </a:r>
            <a:r>
              <a:rPr lang="it-IT" dirty="0" smtClean="0"/>
              <a:t> </a:t>
            </a:r>
            <a:r>
              <a:rPr lang="it-IT" dirty="0" err="1" smtClean="0"/>
              <a:t>used</a:t>
            </a:r>
            <a:endParaRPr lang="it-IT" dirty="0" smtClean="0"/>
          </a:p>
          <a:p>
            <a:endParaRPr lang="it-IT" dirty="0"/>
          </a:p>
          <a:p>
            <a:endParaRPr lang="it-IT" dirty="0" smtClean="0"/>
          </a:p>
          <a:p>
            <a:endParaRPr lang="it-IT" dirty="0"/>
          </a:p>
          <a:p>
            <a:endParaRPr lang="it-IT" dirty="0" smtClean="0"/>
          </a:p>
          <a:p>
            <a:r>
              <a:rPr lang="it-IT" dirty="0" smtClean="0"/>
              <a:t>Soil parameter file </a:t>
            </a:r>
            <a:r>
              <a:rPr lang="it-IT" dirty="0" err="1"/>
              <a:t>documentation</a:t>
            </a:r>
            <a:r>
              <a:rPr lang="it-IT" dirty="0"/>
              <a:t>: </a:t>
            </a:r>
            <a:r>
              <a:rPr lang="it-IT" dirty="0">
                <a:hlinkClick r:id="rId2"/>
              </a:rPr>
              <a:t>http://</a:t>
            </a:r>
            <a:r>
              <a:rPr lang="it-IT" dirty="0" smtClean="0">
                <a:hlinkClick r:id="rId2"/>
              </a:rPr>
              <a:t>vic.readthedocs.io/en/master/Documentation/Drivers/Classic/SoilParam/</a:t>
            </a:r>
            <a:r>
              <a:rPr lang="it-IT" dirty="0" smtClean="0"/>
              <a:t> </a:t>
            </a:r>
            <a:endParaRPr lang="it-IT" dirty="0"/>
          </a:p>
          <a:p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VIC/BCSPP Training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1D34E-3A99-4564-99EF-246160B58E98}" type="slidenum">
              <a:rPr lang="en-US" smtClean="0"/>
              <a:t>4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114"/>
          <a:stretch/>
        </p:blipFill>
        <p:spPr>
          <a:xfrm>
            <a:off x="5862454" y="3644766"/>
            <a:ext cx="5496291" cy="167097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140975" y="3644765"/>
            <a:ext cx="287534" cy="15137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862454" y="3644764"/>
            <a:ext cx="196168" cy="151380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608618" y="3644763"/>
            <a:ext cx="1066800" cy="151381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757771" y="3644763"/>
            <a:ext cx="3584426" cy="151381"/>
          </a:xfrm>
          <a:prstGeom prst="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796637" y="3695423"/>
            <a:ext cx="4539345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2"/>
            <a:r>
              <a:rPr lang="en-US" sz="2400" dirty="0">
                <a:solidFill>
                  <a:srgbClr val="FFC000"/>
                </a:solidFill>
              </a:rPr>
              <a:t>Run value</a:t>
            </a:r>
          </a:p>
          <a:p>
            <a:pPr lvl="2"/>
            <a:r>
              <a:rPr lang="en-US" sz="2400" dirty="0" smtClean="0">
                <a:solidFill>
                  <a:srgbClr val="FF0000"/>
                </a:solidFill>
              </a:rPr>
              <a:t>Grid cell ID</a:t>
            </a:r>
            <a:endParaRPr lang="en-US" sz="2400" dirty="0">
              <a:solidFill>
                <a:srgbClr val="FF0000"/>
              </a:solidFill>
            </a:endParaRPr>
          </a:p>
          <a:p>
            <a:pPr lvl="2"/>
            <a:r>
              <a:rPr lang="en-US" sz="2400" dirty="0" err="1" smtClean="0">
                <a:solidFill>
                  <a:srgbClr val="00B0F0"/>
                </a:solidFill>
              </a:rPr>
              <a:t>Lat</a:t>
            </a:r>
            <a:r>
              <a:rPr lang="en-US" sz="2400" dirty="0" smtClean="0">
                <a:solidFill>
                  <a:srgbClr val="00B0F0"/>
                </a:solidFill>
              </a:rPr>
              <a:t>/Lon</a:t>
            </a:r>
          </a:p>
          <a:p>
            <a:pPr lvl="2"/>
            <a:r>
              <a:rPr lang="en-US" sz="2400" dirty="0" smtClean="0">
                <a:solidFill>
                  <a:srgbClr val="92D050"/>
                </a:solidFill>
              </a:rPr>
              <a:t>Soil parameters</a:t>
            </a:r>
            <a:endParaRPr lang="en-US" sz="2400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7366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2975" y="743296"/>
            <a:ext cx="3944389" cy="58651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SOIL DATA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VIC/BCSPP Training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1D34E-3A99-4564-99EF-246160B58E98}" type="slidenum">
              <a:rPr lang="en-US" smtClean="0"/>
              <a:t>5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Soil information is poorly know</a:t>
            </a:r>
          </a:p>
          <a:p>
            <a:r>
              <a:rPr lang="en-US" dirty="0" smtClean="0"/>
              <a:t>Harmonized World Soil Database (HWSD)</a:t>
            </a:r>
          </a:p>
          <a:p>
            <a:pPr lvl="1"/>
            <a:r>
              <a:rPr lang="en-US" dirty="0" smtClean="0"/>
              <a:t>30 arc-second (~1km) raster database</a:t>
            </a:r>
          </a:p>
          <a:p>
            <a:pPr lvl="1"/>
            <a:r>
              <a:rPr lang="en-US" dirty="0" smtClean="0"/>
              <a:t>Classified raster grid with database look-up </a:t>
            </a:r>
            <a:r>
              <a:rPr lang="en-US" dirty="0" smtClean="0"/>
              <a:t>information</a:t>
            </a:r>
          </a:p>
          <a:p>
            <a:pPr lvl="1"/>
            <a:r>
              <a:rPr lang="en-US" dirty="0">
                <a:hlinkClick r:id="rId3"/>
              </a:rPr>
              <a:t>http://www.fao.org/soils-portal/soil-survey/soil-maps-and-databases/harmonized-world-soil-database-v12/en</a:t>
            </a:r>
            <a:r>
              <a:rPr lang="en-US" dirty="0" smtClean="0">
                <a:hlinkClick r:id="rId3"/>
              </a:rPr>
              <a:t>/</a:t>
            </a:r>
            <a:r>
              <a:rPr lang="en-US" dirty="0" smtClean="0"/>
              <a:t> </a:t>
            </a:r>
            <a:endParaRPr lang="en-US" dirty="0" smtClean="0"/>
          </a:p>
          <a:p>
            <a:r>
              <a:rPr lang="en-US" dirty="0" smtClean="0"/>
              <a:t>Contains over 15,000 different soil mapping units</a:t>
            </a:r>
          </a:p>
          <a:p>
            <a:pPr lvl="1"/>
            <a:r>
              <a:rPr lang="en-US" dirty="0" smtClean="0"/>
              <a:t>Has multiple soil parameters per mapping unit</a:t>
            </a:r>
          </a:p>
          <a:p>
            <a:pPr lvl="1"/>
            <a:r>
              <a:rPr lang="en-US" b="1" dirty="0" smtClean="0">
                <a:solidFill>
                  <a:schemeClr val="accent2"/>
                </a:solidFill>
              </a:rPr>
              <a:t>Used for soil </a:t>
            </a:r>
            <a:r>
              <a:rPr lang="en-US" b="1" dirty="0" err="1" smtClean="0">
                <a:solidFill>
                  <a:schemeClr val="accent2"/>
                </a:solidFill>
              </a:rPr>
              <a:t>pedotransfer</a:t>
            </a:r>
            <a:r>
              <a:rPr lang="en-US" b="1" dirty="0" smtClean="0">
                <a:solidFill>
                  <a:schemeClr val="accent2"/>
                </a:solidFill>
              </a:rPr>
              <a:t> functions</a:t>
            </a:r>
          </a:p>
          <a:p>
            <a:r>
              <a:rPr lang="en-US" dirty="0" smtClean="0"/>
              <a:t>Accuracy and mapping information differs by region</a:t>
            </a:r>
          </a:p>
          <a:p>
            <a:pPr lvl="1"/>
            <a:r>
              <a:rPr lang="en-US" dirty="0" smtClean="0"/>
              <a:t>Example: Lower vs Upper Mekong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667999" y="1440873"/>
            <a:ext cx="16417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Region data differences</a:t>
            </a:r>
            <a:endParaRPr lang="en-US"/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10127673" y="1759527"/>
            <a:ext cx="484910" cy="5541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7" idx="2"/>
          </p:cNvCxnSpPr>
          <p:nvPr/>
        </p:nvCxnSpPr>
        <p:spPr>
          <a:xfrm flipH="1">
            <a:off x="11208327" y="2087204"/>
            <a:ext cx="280554" cy="17643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74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VEGETATION PARAMETER FILE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772614"/>
            <a:ext cx="10515600" cy="6069774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Defines land cover types present and fractional areas for a grid cell</a:t>
            </a:r>
          </a:p>
          <a:p>
            <a:r>
              <a:rPr lang="en-US" dirty="0" smtClean="0"/>
              <a:t>Also define rooting depths and rooting distributions for each land cover type</a:t>
            </a:r>
          </a:p>
          <a:p>
            <a:r>
              <a:rPr lang="en-US" dirty="0" smtClean="0"/>
              <a:t>Optional parameter setting:</a:t>
            </a:r>
          </a:p>
          <a:p>
            <a:pPr lvl="1"/>
            <a:r>
              <a:rPr lang="en-US" dirty="0" smtClean="0"/>
              <a:t>Blowing snow</a:t>
            </a:r>
          </a:p>
          <a:p>
            <a:pPr lvl="1"/>
            <a:r>
              <a:rPr lang="en-US" dirty="0" smtClean="0"/>
              <a:t>LAI</a:t>
            </a:r>
          </a:p>
          <a:p>
            <a:pPr lvl="1"/>
            <a:r>
              <a:rPr lang="en-US" dirty="0" smtClean="0"/>
              <a:t>Vegetation cover</a:t>
            </a:r>
          </a:p>
          <a:p>
            <a:pPr lvl="1"/>
            <a:r>
              <a:rPr lang="en-US" dirty="0" smtClean="0"/>
              <a:t>Albedo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r>
              <a:rPr lang="en-US" dirty="0" smtClean="0"/>
              <a:t>Vegetation parameter file </a:t>
            </a:r>
            <a:r>
              <a:rPr lang="en-US" dirty="0"/>
              <a:t>documentation: </a:t>
            </a:r>
            <a:r>
              <a:rPr lang="en-US" dirty="0">
                <a:hlinkClick r:id="rId2"/>
              </a:rPr>
              <a:t>http://vic.readthedocs.io/en/master/Documentation/Drivers/Classic/VegParam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 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VIC/BCSPP Training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1D34E-3A99-4564-99EF-246160B58E98}" type="slidenum">
              <a:rPr lang="en-US" smtClean="0"/>
              <a:t>6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6217920" y="1672805"/>
            <a:ext cx="5135880" cy="3887567"/>
            <a:chOff x="6934200" y="2102298"/>
            <a:chExt cx="5135880" cy="3887567"/>
          </a:xfrm>
        </p:grpSpPr>
        <p:grpSp>
          <p:nvGrpSpPr>
            <p:cNvPr id="16" name="Group 15"/>
            <p:cNvGrpSpPr/>
            <p:nvPr/>
          </p:nvGrpSpPr>
          <p:grpSpPr>
            <a:xfrm>
              <a:off x="7518400" y="2102298"/>
              <a:ext cx="3835400" cy="2552700"/>
              <a:chOff x="6692900" y="3335020"/>
              <a:chExt cx="3835400" cy="2552700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92900" y="3335020"/>
                <a:ext cx="3835400" cy="2552700"/>
              </a:xfrm>
              <a:prstGeom prst="rect">
                <a:avLst/>
              </a:prstGeom>
            </p:spPr>
          </p:pic>
          <p:sp>
            <p:nvSpPr>
              <p:cNvPr id="10" name="Rectangle 9"/>
              <p:cNvSpPr/>
              <p:nvPr/>
            </p:nvSpPr>
            <p:spPr>
              <a:xfrm>
                <a:off x="6692900" y="3371596"/>
                <a:ext cx="256540" cy="194564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6936740" y="3371596"/>
                <a:ext cx="214499" cy="194564"/>
              </a:xfrm>
              <a:prstGeom prst="rect">
                <a:avLst/>
              </a:prstGeom>
              <a:noFill/>
              <a:ln w="28575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2060"/>
                  </a:solidFill>
                </a:endParaRPr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7105650" y="3566160"/>
                <a:ext cx="256540" cy="200660"/>
              </a:xfrm>
              <a:prstGeom prst="rect">
                <a:avLst/>
              </a:prstGeom>
              <a:noFill/>
              <a:ln w="28575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C000"/>
                  </a:solidFill>
                </a:endParaRPr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7395078" y="3566160"/>
                <a:ext cx="609229" cy="200660"/>
              </a:xfrm>
              <a:prstGeom prst="rect">
                <a:avLst/>
              </a:prstGeom>
              <a:noFill/>
              <a:ln w="2857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C000"/>
                  </a:solidFill>
                </a:endParaRPr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8037195" y="3566160"/>
                <a:ext cx="1075274" cy="200660"/>
              </a:xfrm>
              <a:prstGeom prst="rect">
                <a:avLst/>
              </a:prstGeom>
              <a:noFill/>
              <a:ln w="28575"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C000"/>
                  </a:solidFill>
                </a:endParaRPr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9145357" y="3566160"/>
                <a:ext cx="1253578" cy="200660"/>
              </a:xfrm>
              <a:prstGeom prst="rect">
                <a:avLst/>
              </a:prstGeom>
              <a:noFill/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C000"/>
                  </a:solidFill>
                </a:endParaRPr>
              </a:p>
            </p:txBody>
          </p:sp>
        </p:grpSp>
        <p:sp>
          <p:nvSpPr>
            <p:cNvPr id="17" name="Rectangle 16"/>
            <p:cNvSpPr/>
            <p:nvPr/>
          </p:nvSpPr>
          <p:spPr>
            <a:xfrm>
              <a:off x="6934200" y="3681541"/>
              <a:ext cx="5135880" cy="230832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lvl="2"/>
              <a:r>
                <a:rPr lang="en-US" sz="2400" dirty="0">
                  <a:solidFill>
                    <a:srgbClr val="FF0000"/>
                  </a:solidFill>
                </a:rPr>
                <a:t>Grid cell </a:t>
              </a:r>
              <a:r>
                <a:rPr lang="en-US" sz="2400" dirty="0" smtClean="0">
                  <a:solidFill>
                    <a:srgbClr val="FF0000"/>
                  </a:solidFill>
                </a:rPr>
                <a:t>ID</a:t>
              </a:r>
              <a:endParaRPr lang="en-US" sz="2400" dirty="0">
                <a:solidFill>
                  <a:srgbClr val="FF0000"/>
                </a:solidFill>
              </a:endParaRPr>
            </a:p>
            <a:p>
              <a:pPr lvl="2"/>
              <a:r>
                <a:rPr lang="en-US" sz="2400" dirty="0">
                  <a:solidFill>
                    <a:srgbClr val="002060"/>
                  </a:solidFill>
                </a:rPr>
                <a:t>Number of vegetation classes</a:t>
              </a:r>
            </a:p>
            <a:p>
              <a:pPr lvl="2"/>
              <a:r>
                <a:rPr lang="en-US" sz="2400" dirty="0">
                  <a:solidFill>
                    <a:srgbClr val="FFC000"/>
                  </a:solidFill>
                </a:rPr>
                <a:t>Vegetation class</a:t>
              </a:r>
            </a:p>
            <a:p>
              <a:pPr lvl="2"/>
              <a:r>
                <a:rPr lang="en-US" sz="2400" dirty="0">
                  <a:solidFill>
                    <a:srgbClr val="7030A0"/>
                  </a:solidFill>
                </a:rPr>
                <a:t>Fractional cover</a:t>
              </a:r>
            </a:p>
            <a:p>
              <a:pPr lvl="2"/>
              <a:r>
                <a:rPr lang="en-US" sz="2400" dirty="0">
                  <a:solidFill>
                    <a:srgbClr val="92D050"/>
                  </a:solidFill>
                </a:rPr>
                <a:t>Rooting depths</a:t>
              </a:r>
            </a:p>
            <a:p>
              <a:pPr lvl="2"/>
              <a:r>
                <a:rPr lang="en-US" sz="2400" dirty="0">
                  <a:solidFill>
                    <a:srgbClr val="00B0F0"/>
                  </a:solidFill>
                </a:rPr>
                <a:t>Root distribution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45882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1755" y="772614"/>
            <a:ext cx="3966290" cy="580917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LAND COVER DATA AND PARAMETERIZATION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772614"/>
            <a:ext cx="8039793" cy="5809179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Can </a:t>
            </a:r>
            <a:r>
              <a:rPr lang="en-US" b="1" dirty="0" smtClean="0">
                <a:solidFill>
                  <a:schemeClr val="accent2"/>
                </a:solidFill>
              </a:rPr>
              <a:t>use whichever </a:t>
            </a:r>
            <a:r>
              <a:rPr lang="en-US" dirty="0" smtClean="0"/>
              <a:t>land cover dataset/classification </a:t>
            </a:r>
            <a:r>
              <a:rPr lang="en-US" b="1" dirty="0" smtClean="0">
                <a:solidFill>
                  <a:schemeClr val="accent2"/>
                </a:solidFill>
              </a:rPr>
              <a:t>best fits your needs</a:t>
            </a:r>
          </a:p>
          <a:p>
            <a:pPr lvl="1"/>
            <a:r>
              <a:rPr lang="en-US" dirty="0" smtClean="0"/>
              <a:t>Create vegetation parameter file</a:t>
            </a:r>
          </a:p>
          <a:p>
            <a:pPr lvl="1"/>
            <a:r>
              <a:rPr lang="en-US" dirty="0" smtClean="0"/>
              <a:t>Extract information for vegetation library</a:t>
            </a:r>
          </a:p>
          <a:p>
            <a:r>
              <a:rPr lang="en-US" dirty="0" smtClean="0"/>
              <a:t>MODIS Combined Land Cover Product (MCD12Q1) IGBP classification</a:t>
            </a:r>
          </a:p>
          <a:p>
            <a:pPr lvl="1"/>
            <a:r>
              <a:rPr lang="en-US" dirty="0" smtClean="0"/>
              <a:t>Fairly accurate mapping at global scale</a:t>
            </a:r>
          </a:p>
          <a:p>
            <a:pPr lvl="1"/>
            <a:r>
              <a:rPr lang="en-US" dirty="0" smtClean="0"/>
              <a:t>Existing land cover parameterizations for land surface </a:t>
            </a:r>
            <a:r>
              <a:rPr lang="en-US" dirty="0" smtClean="0"/>
              <a:t>models</a:t>
            </a:r>
          </a:p>
          <a:p>
            <a:pPr lvl="1"/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lpdaac.usgs.gov/dataset_discovery/modis/modis_products_table/mcd12q1</a:t>
            </a:r>
            <a:r>
              <a:rPr lang="en-US" dirty="0" smtClean="0"/>
              <a:t> 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Create your own land surface parameterization scheme or use existing</a:t>
            </a:r>
          </a:p>
          <a:p>
            <a:pPr lvl="1"/>
            <a:r>
              <a:rPr lang="en-US" dirty="0" smtClean="0"/>
              <a:t>NCAR NOAH LSM </a:t>
            </a:r>
            <a:r>
              <a:rPr lang="en-US" dirty="0" smtClean="0"/>
              <a:t>parameterizations</a:t>
            </a:r>
          </a:p>
          <a:p>
            <a:pPr lvl="1"/>
            <a:r>
              <a:rPr lang="en-US" dirty="0">
                <a:hlinkClick r:id="rId4"/>
              </a:rPr>
              <a:t>http://</a:t>
            </a:r>
            <a:r>
              <a:rPr lang="en-US" dirty="0" smtClean="0">
                <a:hlinkClick r:id="rId4"/>
              </a:rPr>
              <a:t>www.ral.ucar.edu/research/land/technology/noahmp/HRLDAS-v3.6/VEGPARM.TBL</a:t>
            </a:r>
            <a:r>
              <a:rPr lang="en-US" dirty="0" smtClean="0"/>
              <a:t> </a:t>
            </a:r>
            <a:endParaRPr lang="en-US" dirty="0" smtClean="0"/>
          </a:p>
          <a:p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VIC/BCSPP Training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1D34E-3A99-4564-99EF-246160B58E98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9649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VEGETATION LIBRARY FILE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Defines land parameterization for model</a:t>
            </a:r>
          </a:p>
          <a:p>
            <a:pPr lvl="1"/>
            <a:r>
              <a:rPr lang="en-US" dirty="0" smtClean="0"/>
              <a:t>Parameterization provided for each possible land cover class</a:t>
            </a:r>
          </a:p>
          <a:p>
            <a:pPr lvl="1"/>
            <a:r>
              <a:rPr lang="en-US" dirty="0" smtClean="0"/>
              <a:t>Library file referenced by vegetation parameter file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 smtClean="0"/>
              <a:t>Vegetation library file </a:t>
            </a:r>
            <a:r>
              <a:rPr lang="en-US" dirty="0"/>
              <a:t>documentation: </a:t>
            </a:r>
            <a:r>
              <a:rPr lang="en-US" dirty="0">
                <a:hlinkClick r:id="rId2"/>
              </a:rPr>
              <a:t>http://vic.readthedocs.io/en/master/Documentation/Drivers/Classic/VegLib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 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VIC/BCSPP Training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1D34E-3A99-4564-99EF-246160B58E9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42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1755" y="772614"/>
            <a:ext cx="3966290" cy="580917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LAND SURFACE PARAMETERIZATION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772614"/>
            <a:ext cx="8039793" cy="5809179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Use observed remote sensing datasets to create your own land surface parameterizations</a:t>
            </a:r>
          </a:p>
          <a:p>
            <a:pPr lvl="1"/>
            <a:r>
              <a:rPr lang="en-US" dirty="0" smtClean="0"/>
              <a:t>Need monthly climatology information for albedo and LAI parameters</a:t>
            </a:r>
          </a:p>
          <a:p>
            <a:r>
              <a:rPr lang="en-US" dirty="0" smtClean="0"/>
              <a:t>MODIS LAI and albedo products (2000-present</a:t>
            </a:r>
            <a:r>
              <a:rPr lang="en-US" dirty="0" smtClean="0"/>
              <a:t>)</a:t>
            </a:r>
          </a:p>
          <a:p>
            <a:pPr lvl="1"/>
            <a:r>
              <a:rPr lang="en-US" dirty="0"/>
              <a:t>LAI: </a:t>
            </a: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lpdaac.usgs.gov/dataset_discovery/modis/modis_products_table/mod15a2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Albedo</a:t>
            </a:r>
            <a:r>
              <a:rPr lang="en-US" dirty="0"/>
              <a:t>: </a:t>
            </a:r>
            <a:r>
              <a:rPr lang="en-US" dirty="0">
                <a:hlinkClick r:id="rId4"/>
              </a:rPr>
              <a:t>http://</a:t>
            </a:r>
            <a:r>
              <a:rPr lang="en-US" dirty="0" smtClean="0">
                <a:hlinkClick r:id="rId4"/>
              </a:rPr>
              <a:t>modis-atmos.gsfc.nasa.gov/ALBEDO/index.html</a:t>
            </a:r>
            <a:r>
              <a:rPr lang="en-US" dirty="0" smtClean="0"/>
              <a:t> 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Can use remote sensing datasets for vegetation height, surface roughness, etc.</a:t>
            </a:r>
          </a:p>
          <a:p>
            <a:pPr lvl="1"/>
            <a:r>
              <a:rPr lang="en-US" dirty="0" smtClean="0"/>
              <a:t>Large errors with derived data</a:t>
            </a:r>
          </a:p>
          <a:p>
            <a:pPr lvl="1"/>
            <a:r>
              <a:rPr lang="en-US" dirty="0" smtClean="0"/>
              <a:t>Can lead to errors in model</a:t>
            </a:r>
          </a:p>
          <a:p>
            <a:pPr lvl="1"/>
            <a:endParaRPr lang="en-US" dirty="0" smtClean="0"/>
          </a:p>
          <a:p>
            <a:r>
              <a:rPr lang="en-US" b="1" i="1" dirty="0" smtClean="0">
                <a:solidFill>
                  <a:schemeClr val="accent2"/>
                </a:solidFill>
              </a:rPr>
              <a:t>Should you use observed remote sensing data or existing parameterization? </a:t>
            </a:r>
          </a:p>
          <a:p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VIC/BCSPP Training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1D34E-3A99-4564-99EF-246160B58E98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4160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Franklin Gothic">
      <a:majorFont>
        <a:latin typeface="Franklin Gothic Medium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HRC_presentation_template2016" id="{BF6415AD-DEA7-46CA-A18C-9A518658AEF4}" vid="{B55354F3-2A72-4649-9C37-157F81948F4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GHRC_presentation_template2016</Template>
  <TotalTime>14107</TotalTime>
  <Words>1261</Words>
  <Application>Microsoft Macintosh PowerPoint</Application>
  <PresentationFormat>Widescreen</PresentationFormat>
  <Paragraphs>285</Paragraphs>
  <Slides>21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Calibri</vt:lpstr>
      <vt:lpstr>Franklin Gothic Book</vt:lpstr>
      <vt:lpstr>Franklin Gothic Medium</vt:lpstr>
      <vt:lpstr>Arial</vt:lpstr>
      <vt:lpstr>Office Theme</vt:lpstr>
      <vt:lpstr>VIC DATA INPUTS AND OPTIONAL PROCESSES</vt:lpstr>
      <vt:lpstr>VIC MODEL INPUTS</vt:lpstr>
      <vt:lpstr>GLOBAL PARAMETER FILE</vt:lpstr>
      <vt:lpstr>SOIL PARAMETER FILE</vt:lpstr>
      <vt:lpstr>SOIL DATA</vt:lpstr>
      <vt:lpstr>VEGETATION PARAMETER FILE</vt:lpstr>
      <vt:lpstr>LAND COVER DATA AND PARAMETERIZATION</vt:lpstr>
      <vt:lpstr>VEGETATION LIBRARY FILE</vt:lpstr>
      <vt:lpstr>LAND SURFACE PARAMETERIZATION</vt:lpstr>
      <vt:lpstr>ELEVATION BAND FILE</vt:lpstr>
      <vt:lpstr>ELEVATION DATASETS</vt:lpstr>
      <vt:lpstr>METEOROLOGICAL FORCING</vt:lpstr>
      <vt:lpstr>METEOROLOGICAL FORCING (2 of 2)</vt:lpstr>
      <vt:lpstr>METEOROLOGICAL FORCING (1 of 2)</vt:lpstr>
      <vt:lpstr>VIC MODELING OPTIONS</vt:lpstr>
      <vt:lpstr>SPATIAL DISTRIBUTION OF PRECIPITATION</vt:lpstr>
      <vt:lpstr>FROZEN SOIL SIMULATIONS</vt:lpstr>
      <vt:lpstr>LAKE AND WETLAND MODEL</vt:lpstr>
      <vt:lpstr>CARBON CYCLE MODEL</vt:lpstr>
      <vt:lpstr>HYDROLOGIC STATE FILES</vt:lpstr>
      <vt:lpstr>THANK YOU</vt:lpstr>
    </vt:vector>
  </TitlesOfParts>
  <Company>Microsoft</Company>
  <LinksUpToDate>false</LinksUpToDate>
  <SharedDoc>false</SharedDoc>
  <HyperlinksChanged>false</HyperlinksChanged>
  <AppVersion>15.0029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Smith, Tammy</dc:creator>
  <cp:lastModifiedBy>Eric Anderson</cp:lastModifiedBy>
  <cp:revision>400</cp:revision>
  <cp:lastPrinted>2017-03-01T15:58:23Z</cp:lastPrinted>
  <dcterms:created xsi:type="dcterms:W3CDTF">2016-09-12T14:21:52Z</dcterms:created>
  <dcterms:modified xsi:type="dcterms:W3CDTF">2017-03-01T21:03:25Z</dcterms:modified>
</cp:coreProperties>
</file>